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1"/>
  </p:notesMasterIdLst>
  <p:handoutMasterIdLst>
    <p:handoutMasterId r:id="rId12"/>
  </p:handoutMasterIdLst>
  <p:sldIdLst>
    <p:sldId id="407" r:id="rId5"/>
    <p:sldId id="1326" r:id="rId6"/>
    <p:sldId id="350" r:id="rId7"/>
    <p:sldId id="1312" r:id="rId8"/>
    <p:sldId id="1320" r:id="rId9"/>
    <p:sldId id="262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ergyVille" id="{891F440F-63B3-4387-9C65-EDD3F13DF5EA}">
          <p14:sldIdLst>
            <p14:sldId id="407"/>
            <p14:sldId id="1326"/>
            <p14:sldId id="350"/>
            <p14:sldId id="1312"/>
            <p14:sldId id="132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Borremans" initials="IB" lastIdx="25" clrIdx="1"/>
  <p:cmAuthor id="1" name="Paulien Martens" initials="PM" lastIdx="2" clrIdx="0">
    <p:extLst>
      <p:ext uri="{19B8F6BF-5375-455C-9EA6-DF929625EA0E}">
        <p15:presenceInfo xmlns:p15="http://schemas.microsoft.com/office/powerpoint/2012/main" userId="S-1-5-21-1203271654-1849719538-6498272-21487" providerId="AD"/>
      </p:ext>
    </p:extLst>
  </p:cmAuthor>
  <p:cmAuthor id="2" name="Bieke Demaeghdt" initials="BD" lastIdx="0" clrIdx="2">
    <p:extLst>
      <p:ext uri="{19B8F6BF-5375-455C-9EA6-DF929625EA0E}">
        <p15:presenceInfo xmlns:p15="http://schemas.microsoft.com/office/powerpoint/2012/main" userId="S-1-5-21-1203271654-1849719538-6498272-22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104C28"/>
    <a:srgbClr val="3A5B19"/>
    <a:srgbClr val="73B632"/>
    <a:srgbClr val="9BBB59"/>
    <a:srgbClr val="EAEAF2"/>
    <a:srgbClr val="141313"/>
    <a:srgbClr val="26505E"/>
    <a:srgbClr val="268E96"/>
    <a:srgbClr val="68A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8" autoAdjust="0"/>
    <p:restoredTop sz="84678" autoAdjust="0"/>
  </p:normalViewPr>
  <p:slideViewPr>
    <p:cSldViewPr snapToGrid="0" snapToObjects="1">
      <p:cViewPr varScale="1">
        <p:scale>
          <a:sx n="93" d="100"/>
          <a:sy n="93" d="100"/>
        </p:scale>
        <p:origin x="9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4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8A116-7489-9449-9E14-B7F69CD60A00}" type="datetime1">
              <a:rPr lang="en-US" altLang="en-US"/>
              <a:pPr/>
              <a:t>10/4/2021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C67811-2575-D744-853D-FDC4FE47F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41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9FF20DB-FB35-F147-80F1-3658D17115CA}" type="datetime1">
              <a:rPr lang="en-US" altLang="en-US"/>
              <a:pPr/>
              <a:t>10/4/2021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95603A9-4078-3F4C-AFE0-57FC07D07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065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CA23B-7B49-43F1-934D-9051B60BD2B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7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1C9918-73B6-401F-A822-347370F3B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03A9-4078-3F4C-AFE0-57FC07D073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55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4"/>
          <a:stretch/>
        </p:blipFill>
        <p:spPr>
          <a:xfrm>
            <a:off x="0" y="2446912"/>
            <a:ext cx="12192000" cy="3873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9035"/>
            <a:ext cx="10363200" cy="1470025"/>
          </a:xfrm>
          <a:effectLst>
            <a:outerShdw sx="1000" sy="1000" algn="ctr" rotWithShape="0">
              <a:srgbClr val="000000">
                <a:alpha val="90000"/>
              </a:srgbClr>
            </a:outerShdw>
          </a:effectLst>
        </p:spPr>
        <p:txBody>
          <a:bodyPr anchor="t"/>
          <a:lstStyle>
            <a:lvl1pPr algn="ctr">
              <a:defRPr sz="4000" b="0">
                <a:solidFill>
                  <a:schemeClr val="bg1">
                    <a:alpha val="9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20490"/>
            <a:ext cx="103632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alpha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61" y="490428"/>
            <a:ext cx="2999679" cy="13841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965A4B-9DE2-614D-B45E-3EABDAF85371}"/>
              </a:ext>
            </a:extLst>
          </p:cNvPr>
          <p:cNvGrpSpPr/>
          <p:nvPr/>
        </p:nvGrpSpPr>
        <p:grpSpPr>
          <a:xfrm>
            <a:off x="3584938" y="6423504"/>
            <a:ext cx="5022125" cy="434496"/>
            <a:chOff x="3040207" y="6423504"/>
            <a:chExt cx="5022125" cy="43449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207" y="6439818"/>
              <a:ext cx="818722" cy="2962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225" y="6423504"/>
              <a:ext cx="913418" cy="2729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19" y="6463497"/>
              <a:ext cx="1027413" cy="2446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727011-4B1D-4542-84E2-03C98126C3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2225" t="21592" r="11796" b="5316"/>
            <a:stretch/>
          </p:blipFill>
          <p:spPr>
            <a:xfrm>
              <a:off x="4194477" y="6439818"/>
              <a:ext cx="1159209" cy="41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74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75996"/>
            <a:ext cx="10363200" cy="1470025"/>
          </a:xfrm>
        </p:spPr>
        <p:txBody>
          <a:bodyPr/>
          <a:lstStyle>
            <a:lvl1pPr algn="ctr">
              <a:defRPr>
                <a:solidFill>
                  <a:srgbClr val="0468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47451"/>
            <a:ext cx="10363200" cy="1148640"/>
          </a:xfrm>
        </p:spPr>
        <p:txBody>
          <a:bodyPr/>
          <a:lstStyle>
            <a:lvl1pPr marL="0" indent="0" algn="ctr">
              <a:buNone/>
              <a:defRPr>
                <a:solidFill>
                  <a:srgbClr val="74B6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61" y="490428"/>
            <a:ext cx="2999679" cy="1384138"/>
          </a:xfrm>
          <a:prstGeom prst="rect">
            <a:avLst/>
          </a:prstGeom>
        </p:spPr>
      </p:pic>
      <p:pic>
        <p:nvPicPr>
          <p:cNvPr id="11" name="Picture 10" descr="gras.jpg">
            <a:extLst>
              <a:ext uri="{FF2B5EF4-FFF2-40B4-BE49-F238E27FC236}">
                <a16:creationId xmlns:a16="http://schemas.microsoft.com/office/drawing/2014/main" id="{36C0FC64-4F46-7C47-8811-EEB6C9D19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1EF1A0-5D56-6F41-83CF-1DCB51205139}"/>
              </a:ext>
            </a:extLst>
          </p:cNvPr>
          <p:cNvGrpSpPr/>
          <p:nvPr/>
        </p:nvGrpSpPr>
        <p:grpSpPr>
          <a:xfrm>
            <a:off x="3584938" y="6178177"/>
            <a:ext cx="5022125" cy="434496"/>
            <a:chOff x="3040207" y="6423504"/>
            <a:chExt cx="5022125" cy="434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7B80F-03D8-E543-B941-3769770AC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207" y="6439818"/>
              <a:ext cx="818722" cy="2962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E968F5-0486-2446-8717-62B61F36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225" y="6423504"/>
              <a:ext cx="913418" cy="2729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F2A8A6-CD16-144C-9FE2-66AFBF55D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19" y="6463497"/>
              <a:ext cx="1027413" cy="2446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C81A65-AF51-1746-BB13-89535CE6F7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2225" t="21592" r="11796" b="5316"/>
            <a:stretch/>
          </p:blipFill>
          <p:spPr>
            <a:xfrm>
              <a:off x="4194477" y="6439818"/>
              <a:ext cx="1159209" cy="41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50839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40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unicatief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09320"/>
            <a:ext cx="2255573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4" y="2948940"/>
            <a:ext cx="3600021" cy="43325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90000" rIns="108000" bIns="54000"/>
          <a:lstStyle>
            <a:lvl1pPr algn="l">
              <a:lnSpc>
                <a:spcPts val="1867"/>
              </a:lnSpc>
              <a:defRPr sz="186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Tijdelijke aanduiding voor afbeelding 12"/>
          <p:cNvSpPr>
            <a:spLocks noGrp="1"/>
          </p:cNvSpPr>
          <p:nvPr>
            <p:ph type="pic" sz="quarter" idx="13"/>
          </p:nvPr>
        </p:nvSpPr>
        <p:spPr>
          <a:xfrm>
            <a:off x="1775448" y="333"/>
            <a:ext cx="719667" cy="663417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1067"/>
            </a:lvl1pPr>
          </a:lstStyle>
          <a:p>
            <a:r>
              <a:rPr lang="en-US" dirty="0"/>
              <a:t>Click icon to add picture</a:t>
            </a:r>
            <a:endParaRPr lang="nl-BE" dirty="0"/>
          </a:p>
        </p:txBody>
      </p:sp>
      <p:sp>
        <p:nvSpPr>
          <p:cNvPr id="13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2495114" y="-1979"/>
            <a:ext cx="2640763" cy="665241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108000" tIns="79200" rIns="108000" bIns="50400" anchor="ctr" anchorCtr="0">
            <a:noAutofit/>
          </a:bodyPr>
          <a:lstStyle>
            <a:lvl1pPr>
              <a:lnSpc>
                <a:spcPts val="2133"/>
              </a:lnSpc>
              <a:defRPr sz="21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dia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E31181-A342-4CC0-B19F-F42A71CAE207}" type="datetime1">
              <a:rPr lang="nl-BE" smtClean="0"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©VITO – Not for distribution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19279-DFCC-452D-946A-D5121146A4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1775448" cy="665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582069" y="3382299"/>
            <a:ext cx="5513931" cy="2062928"/>
          </a:xfrm>
          <a:solidFill>
            <a:schemeClr val="bg1"/>
          </a:solidFill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sz="2400"/>
            </a:lvl1pPr>
            <a:lvl2pPr marL="480472" indent="-245527">
              <a:buFont typeface="Wingdings" panose="05000000000000000000" pitchFamily="2" charset="2"/>
              <a:buChar char="§"/>
              <a:defRPr sz="2133"/>
            </a:lvl2pPr>
            <a:lvl3pPr marL="715415" indent="-237061">
              <a:buFont typeface="Wingdings" panose="05000000000000000000" pitchFamily="2" charset="2"/>
              <a:buChar char="§"/>
              <a:defRPr sz="1867"/>
            </a:lvl3pPr>
            <a:lvl4pPr marL="958827" indent="-249760">
              <a:buFont typeface="Wingdings" panose="05000000000000000000" pitchFamily="2" charset="2"/>
              <a:buChar char="§"/>
              <a:defRPr sz="1600"/>
            </a:lvl4pPr>
            <a:lvl5pPr marL="480472" indent="-120648">
              <a:buFont typeface="Wingdings" panose="05000000000000000000" pitchFamily="2" charset="2"/>
              <a:buChar char="§"/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77046-BB26-41ED-91CF-4B70FF8DF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315416"/>
            <a:ext cx="12240683" cy="90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9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092820"/>
            <a:ext cx="10972800" cy="540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pic>
        <p:nvPicPr>
          <p:cNvPr id="7" name="Picture 6" descr="gras.jpg">
            <a:extLst>
              <a:ext uri="{FF2B5EF4-FFF2-40B4-BE49-F238E27FC236}">
                <a16:creationId xmlns:a16="http://schemas.microsoft.com/office/drawing/2014/main" id="{2FB9366E-31C7-6444-BBC1-80C72DEB5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2E026-EC99-204B-B4FD-F33806534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032" y="6277311"/>
            <a:ext cx="3375025" cy="2989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Status: confidential,…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3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34356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8840" r="10327" b="10076"/>
          <a:stretch/>
        </p:blipFill>
        <p:spPr>
          <a:xfrm>
            <a:off x="10292576" y="6159617"/>
            <a:ext cx="1334428" cy="52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9" name="Picture 8" descr="gras.jpg">
            <a:extLst>
              <a:ext uri="{FF2B5EF4-FFF2-40B4-BE49-F238E27FC236}">
                <a16:creationId xmlns:a16="http://schemas.microsoft.com/office/drawing/2014/main" id="{C68E00B6-4324-EB4F-9268-DA4D15107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2B7E561-F4E3-1947-8A4F-10B785802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2032" y="6277311"/>
            <a:ext cx="3375025" cy="2989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Status: confidential,…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3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22030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7" name="Picture 6" descr="gras.jpg">
            <a:extLst>
              <a:ext uri="{FF2B5EF4-FFF2-40B4-BE49-F238E27FC236}">
                <a16:creationId xmlns:a16="http://schemas.microsoft.com/office/drawing/2014/main" id="{2FB9366E-31C7-6444-BBC1-80C72DEB5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782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092820"/>
            <a:ext cx="10972800" cy="540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pic>
        <p:nvPicPr>
          <p:cNvPr id="7" name="Picture 6" descr="gras.jpg">
            <a:extLst>
              <a:ext uri="{FF2B5EF4-FFF2-40B4-BE49-F238E27FC236}">
                <a16:creationId xmlns:a16="http://schemas.microsoft.com/office/drawing/2014/main" id="{2FB9366E-31C7-6444-BBC1-80C72DEB5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52550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1636714"/>
            <a:ext cx="5293489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88911" y="1636714"/>
            <a:ext cx="5293489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1" name="Picture 10" descr="gras.jpg">
            <a:extLst>
              <a:ext uri="{FF2B5EF4-FFF2-40B4-BE49-F238E27FC236}">
                <a16:creationId xmlns:a16="http://schemas.microsoft.com/office/drawing/2014/main" id="{8A589BE6-ACA1-2946-A57B-EE2DE136B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607300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742711" y="-180849"/>
            <a:ext cx="3823855" cy="594506"/>
          </a:xfrm>
          <a:prstGeom prst="roundRect">
            <a:avLst/>
          </a:prstGeom>
          <a:noFill/>
          <a:ln>
            <a:solidFill>
              <a:srgbClr val="74B6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44" y="79378"/>
            <a:ext cx="640593" cy="267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91" y="84026"/>
            <a:ext cx="1559770" cy="257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54" y="84026"/>
            <a:ext cx="1017956" cy="257882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29683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0" name="Picture 9" descr="gras.jpg">
            <a:extLst>
              <a:ext uri="{FF2B5EF4-FFF2-40B4-BE49-F238E27FC236}">
                <a16:creationId xmlns:a16="http://schemas.microsoft.com/office/drawing/2014/main" id="{171F7A26-6F7F-1F47-8C79-D050FFAA6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59965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34356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003" y="6211146"/>
            <a:ext cx="1112397" cy="402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8" name="Picture 7" descr="gras.jpg">
            <a:extLst>
              <a:ext uri="{FF2B5EF4-FFF2-40B4-BE49-F238E27FC236}">
                <a16:creationId xmlns:a16="http://schemas.microsoft.com/office/drawing/2014/main" id="{DFAB4EFC-BE2B-2E43-A400-75D255CC2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989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34356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8840" r="10327" b="10076"/>
          <a:stretch/>
        </p:blipFill>
        <p:spPr>
          <a:xfrm>
            <a:off x="10292576" y="6159617"/>
            <a:ext cx="1334428" cy="52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9" name="Picture 8" descr="gras.jpg">
            <a:extLst>
              <a:ext uri="{FF2B5EF4-FFF2-40B4-BE49-F238E27FC236}">
                <a16:creationId xmlns:a16="http://schemas.microsoft.com/office/drawing/2014/main" id="{C68E00B6-4324-EB4F-9268-DA4D15107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98459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34356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747" y="6228120"/>
            <a:ext cx="1140992" cy="340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9" name="Picture 8" descr="gras.jpg">
            <a:extLst>
              <a:ext uri="{FF2B5EF4-FFF2-40B4-BE49-F238E27FC236}">
                <a16:creationId xmlns:a16="http://schemas.microsoft.com/office/drawing/2014/main" id="{20E1E1DA-1B0C-2346-9191-EF6FABB35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15597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1634356"/>
            <a:ext cx="10972800" cy="487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17" y="6270745"/>
            <a:ext cx="1155083" cy="27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865552"/>
            <a:ext cx="1397620" cy="64490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46063"/>
            <a:ext cx="10972800" cy="768577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A5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1014412"/>
            <a:ext cx="10972800" cy="579437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8" name="Picture 7" descr="gras.jpg">
            <a:extLst>
              <a:ext uri="{FF2B5EF4-FFF2-40B4-BE49-F238E27FC236}">
                <a16:creationId xmlns:a16="http://schemas.microsoft.com/office/drawing/2014/main" id="{9040905E-A049-4D42-AD21-16219A158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6694259"/>
            <a:ext cx="1236556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6376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5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47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0" r:id="rId11"/>
    <p:sldLayoutId id="2147483728" r:id="rId12"/>
    <p:sldLayoutId id="2147483729" r:id="rId13"/>
    <p:sldLayoutId id="2147483730" r:id="rId14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68A52C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74B63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8A52C"/>
        </a:buClr>
        <a:buSzPct val="100000"/>
        <a:buFont typeface="Arial" charset="0"/>
        <a:buChar char="•"/>
        <a:defRPr sz="3200" kern="1200">
          <a:solidFill>
            <a:schemeClr val="accent4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68A52C"/>
        </a:buClr>
        <a:buFont typeface="Arial" charset="0"/>
        <a:buChar char="•"/>
        <a:defRPr sz="2800" kern="1200">
          <a:solidFill>
            <a:schemeClr val="accent4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8A52C"/>
        </a:buClr>
        <a:buSzPct val="100000"/>
        <a:buFont typeface="Arial" charset="0"/>
        <a:buChar char="•"/>
        <a:defRPr sz="2400" kern="1200">
          <a:solidFill>
            <a:schemeClr val="accent4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8A52C"/>
        </a:buClr>
        <a:buFont typeface="Arial" charset="0"/>
        <a:buChar char="•"/>
        <a:defRPr sz="2000" kern="1200">
          <a:solidFill>
            <a:schemeClr val="accent4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68A52C"/>
        </a:buClr>
        <a:buFont typeface="Arial" charset="0"/>
        <a:buChar char="•"/>
        <a:defRPr sz="2000" kern="1200">
          <a:solidFill>
            <a:schemeClr val="accent6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B01FE8-856D-418F-BE38-D5F1015A263A}"/>
              </a:ext>
            </a:extLst>
          </p:cNvPr>
          <p:cNvSpPr txBox="1">
            <a:spLocks/>
          </p:cNvSpPr>
          <p:nvPr/>
        </p:nvSpPr>
        <p:spPr>
          <a:xfrm>
            <a:off x="575294" y="4253434"/>
            <a:ext cx="9073101" cy="101474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144000" tIns="120000" rIns="144000" bIns="72000" rtlCol="0" anchor="ctr">
            <a:spAutoFit/>
          </a:bodyPr>
          <a:lstStyle>
            <a:lvl1pPr algn="l" defTabSz="914400" rtl="0" eaLnBrk="1" latinLnBrk="0" hangingPunct="1">
              <a:lnSpc>
                <a:spcPts val="1400"/>
              </a:lnSpc>
              <a:spcBef>
                <a:spcPct val="0"/>
              </a:spcBef>
              <a:buNone/>
              <a:defRPr sz="1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Energy communities and collective activities</a:t>
            </a:r>
          </a:p>
          <a:p>
            <a:pPr>
              <a:lnSpc>
                <a:spcPct val="100000"/>
              </a:lnSpc>
            </a:pPr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Aiming for a future proof integration</a:t>
            </a:r>
            <a:endParaRPr lang="en-BE" sz="13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FBD8BD1-3D14-4305-B200-2A39E7F3B570}"/>
              </a:ext>
            </a:extLst>
          </p:cNvPr>
          <p:cNvSpPr txBox="1">
            <a:spLocks/>
          </p:cNvSpPr>
          <p:nvPr/>
        </p:nvSpPr>
        <p:spPr>
          <a:xfrm>
            <a:off x="582785" y="5268175"/>
            <a:ext cx="9403425" cy="6874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875" indent="-9207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90488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 dirty="0">
                <a:solidFill>
                  <a:schemeClr val="bg1"/>
                </a:solidFill>
              </a:rPr>
              <a:t>Lessons learned from the regulatory sandbox Thor Park</a:t>
            </a:r>
            <a:endParaRPr lang="en-BE" sz="26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1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E73E43-52CD-433B-9329-B3562EFB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 Park – Regulatory sandbox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21E62-1294-4844-8B05-B8B61B8B9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E28EF9-19F3-42F1-893A-4CEEB29F79E1}"/>
              </a:ext>
            </a:extLst>
          </p:cNvPr>
          <p:cNvGrpSpPr/>
          <p:nvPr/>
        </p:nvGrpSpPr>
        <p:grpSpPr>
          <a:xfrm>
            <a:off x="4019836" y="1239196"/>
            <a:ext cx="4804818" cy="4389708"/>
            <a:chOff x="7273228" y="2243386"/>
            <a:chExt cx="3681213" cy="339121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56D6BE-0571-485B-A520-54B9BFC3F869}"/>
                </a:ext>
              </a:extLst>
            </p:cNvPr>
            <p:cNvSpPr/>
            <p:nvPr/>
          </p:nvSpPr>
          <p:spPr>
            <a:xfrm>
              <a:off x="8080369" y="2243386"/>
              <a:ext cx="2066930" cy="2017004"/>
            </a:xfrm>
            <a:custGeom>
              <a:avLst/>
              <a:gdLst>
                <a:gd name="connsiteX0" fmla="*/ 1008992 w 2017986"/>
                <a:gd name="connsiteY0" fmla="*/ 451848 h 2004901"/>
                <a:gd name="connsiteX1" fmla="*/ 451847 w 2017986"/>
                <a:gd name="connsiteY1" fmla="*/ 1008993 h 2004901"/>
                <a:gd name="connsiteX2" fmla="*/ 1008992 w 2017986"/>
                <a:gd name="connsiteY2" fmla="*/ 1566138 h 2004901"/>
                <a:gd name="connsiteX3" fmla="*/ 1566137 w 2017986"/>
                <a:gd name="connsiteY3" fmla="*/ 1008993 h 2004901"/>
                <a:gd name="connsiteX4" fmla="*/ 1008992 w 2017986"/>
                <a:gd name="connsiteY4" fmla="*/ 451848 h 2004901"/>
                <a:gd name="connsiteX5" fmla="*/ 1008993 w 2017986"/>
                <a:gd name="connsiteY5" fmla="*/ 0 h 2004901"/>
                <a:gd name="connsiteX6" fmla="*/ 2017986 w 2017986"/>
                <a:gd name="connsiteY6" fmla="*/ 1008993 h 2004901"/>
                <a:gd name="connsiteX7" fmla="*/ 1212340 w 2017986"/>
                <a:gd name="connsiteY7" fmla="*/ 1997487 h 2004901"/>
                <a:gd name="connsiteX8" fmla="*/ 1163759 w 2017986"/>
                <a:gd name="connsiteY8" fmla="*/ 2004901 h 2004901"/>
                <a:gd name="connsiteX9" fmla="*/ 1150665 w 2017986"/>
                <a:gd name="connsiteY9" fmla="*/ 1969126 h 2004901"/>
                <a:gd name="connsiteX10" fmla="*/ 220963 w 2017986"/>
                <a:gd name="connsiteY10" fmla="*/ 1352878 h 2004901"/>
                <a:gd name="connsiteX11" fmla="*/ 117800 w 2017986"/>
                <a:gd name="connsiteY11" fmla="*/ 1358087 h 2004901"/>
                <a:gd name="connsiteX12" fmla="*/ 66198 w 2017986"/>
                <a:gd name="connsiteY12" fmla="*/ 1365963 h 2004901"/>
                <a:gd name="connsiteX13" fmla="*/ 45363 w 2017986"/>
                <a:gd name="connsiteY13" fmla="*/ 1309037 h 2004901"/>
                <a:gd name="connsiteX14" fmla="*/ 0 w 2017986"/>
                <a:gd name="connsiteY14" fmla="*/ 1008993 h 2004901"/>
                <a:gd name="connsiteX15" fmla="*/ 1008993 w 2017986"/>
                <a:gd name="connsiteY15" fmla="*/ 0 h 200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17986" h="2004901">
                  <a:moveTo>
                    <a:pt x="1008992" y="451848"/>
                  </a:moveTo>
                  <a:cubicBezTo>
                    <a:pt x="701289" y="451848"/>
                    <a:pt x="451847" y="701290"/>
                    <a:pt x="451847" y="1008993"/>
                  </a:cubicBezTo>
                  <a:cubicBezTo>
                    <a:pt x="451847" y="1316696"/>
                    <a:pt x="701289" y="1566138"/>
                    <a:pt x="1008992" y="1566138"/>
                  </a:cubicBezTo>
                  <a:cubicBezTo>
                    <a:pt x="1316695" y="1566138"/>
                    <a:pt x="1566137" y="1316696"/>
                    <a:pt x="1566137" y="1008993"/>
                  </a:cubicBezTo>
                  <a:cubicBezTo>
                    <a:pt x="1566137" y="701290"/>
                    <a:pt x="1316695" y="451848"/>
                    <a:pt x="1008992" y="451848"/>
                  </a:cubicBezTo>
                  <a:close/>
                  <a:moveTo>
                    <a:pt x="1008993" y="0"/>
                  </a:moveTo>
                  <a:cubicBezTo>
                    <a:pt x="1566244" y="0"/>
                    <a:pt x="2017986" y="451742"/>
                    <a:pt x="2017986" y="1008993"/>
                  </a:cubicBezTo>
                  <a:cubicBezTo>
                    <a:pt x="2017986" y="1496588"/>
                    <a:pt x="1672121" y="1903402"/>
                    <a:pt x="1212340" y="1997487"/>
                  </a:cubicBezTo>
                  <a:lnTo>
                    <a:pt x="1163759" y="2004901"/>
                  </a:lnTo>
                  <a:lnTo>
                    <a:pt x="1150665" y="1969126"/>
                  </a:lnTo>
                  <a:cubicBezTo>
                    <a:pt x="997491" y="1606983"/>
                    <a:pt x="638902" y="1352878"/>
                    <a:pt x="220963" y="1352878"/>
                  </a:cubicBezTo>
                  <a:cubicBezTo>
                    <a:pt x="186135" y="1352878"/>
                    <a:pt x="151719" y="1354643"/>
                    <a:pt x="117800" y="1358087"/>
                  </a:cubicBezTo>
                  <a:lnTo>
                    <a:pt x="66198" y="1365963"/>
                  </a:lnTo>
                  <a:lnTo>
                    <a:pt x="45363" y="1309037"/>
                  </a:lnTo>
                  <a:cubicBezTo>
                    <a:pt x="15882" y="1214253"/>
                    <a:pt x="0" y="1113478"/>
                    <a:pt x="0" y="1008993"/>
                  </a:cubicBezTo>
                  <a:cubicBezTo>
                    <a:pt x="0" y="451742"/>
                    <a:pt x="451742" y="0"/>
                    <a:pt x="1008993" y="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0FAF845-19FD-4458-B032-8C70DF352F38}"/>
                </a:ext>
              </a:extLst>
            </p:cNvPr>
            <p:cNvSpPr/>
            <p:nvPr/>
          </p:nvSpPr>
          <p:spPr>
            <a:xfrm>
              <a:off x="7273228" y="3604430"/>
              <a:ext cx="1840608" cy="2030168"/>
            </a:xfrm>
            <a:custGeom>
              <a:avLst/>
              <a:gdLst>
                <a:gd name="connsiteX0" fmla="*/ 1008992 w 1797023"/>
                <a:gd name="connsiteY0" fmla="*/ 451848 h 2017986"/>
                <a:gd name="connsiteX1" fmla="*/ 451847 w 1797023"/>
                <a:gd name="connsiteY1" fmla="*/ 1008993 h 2017986"/>
                <a:gd name="connsiteX2" fmla="*/ 1008992 w 1797023"/>
                <a:gd name="connsiteY2" fmla="*/ 1566138 h 2017986"/>
                <a:gd name="connsiteX3" fmla="*/ 1566137 w 1797023"/>
                <a:gd name="connsiteY3" fmla="*/ 1008993 h 2017986"/>
                <a:gd name="connsiteX4" fmla="*/ 1008992 w 1797023"/>
                <a:gd name="connsiteY4" fmla="*/ 451848 h 2017986"/>
                <a:gd name="connsiteX5" fmla="*/ 1008993 w 1797023"/>
                <a:gd name="connsiteY5" fmla="*/ 0 h 2017986"/>
                <a:gd name="connsiteX6" fmla="*/ 1722459 w 1797023"/>
                <a:gd name="connsiteY6" fmla="*/ 295528 h 2017986"/>
                <a:gd name="connsiteX7" fmla="*/ 1797023 w 1797023"/>
                <a:gd name="connsiteY7" fmla="*/ 385900 h 2017986"/>
                <a:gd name="connsiteX8" fmla="*/ 1748380 w 1797023"/>
                <a:gd name="connsiteY8" fmla="*/ 444856 h 2017986"/>
                <a:gd name="connsiteX9" fmla="*/ 1576059 w 1797023"/>
                <a:gd name="connsiteY9" fmla="*/ 1008993 h 2017986"/>
                <a:gd name="connsiteX10" fmla="*/ 1748380 w 1797023"/>
                <a:gd name="connsiteY10" fmla="*/ 1573131 h 2017986"/>
                <a:gd name="connsiteX11" fmla="*/ 1797023 w 1797023"/>
                <a:gd name="connsiteY11" fmla="*/ 1632087 h 2017986"/>
                <a:gd name="connsiteX12" fmla="*/ 1722459 w 1797023"/>
                <a:gd name="connsiteY12" fmla="*/ 1722459 h 2017986"/>
                <a:gd name="connsiteX13" fmla="*/ 1008993 w 1797023"/>
                <a:gd name="connsiteY13" fmla="*/ 2017986 h 2017986"/>
                <a:gd name="connsiteX14" fmla="*/ 0 w 1797023"/>
                <a:gd name="connsiteY14" fmla="*/ 1008993 h 2017986"/>
                <a:gd name="connsiteX15" fmla="*/ 1008993 w 1797023"/>
                <a:gd name="connsiteY15" fmla="*/ 0 h 201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7023" h="2017986">
                  <a:moveTo>
                    <a:pt x="1008992" y="451848"/>
                  </a:moveTo>
                  <a:cubicBezTo>
                    <a:pt x="701289" y="451848"/>
                    <a:pt x="451847" y="701290"/>
                    <a:pt x="451847" y="1008993"/>
                  </a:cubicBezTo>
                  <a:cubicBezTo>
                    <a:pt x="451847" y="1316696"/>
                    <a:pt x="701289" y="1566138"/>
                    <a:pt x="1008992" y="1566138"/>
                  </a:cubicBezTo>
                  <a:cubicBezTo>
                    <a:pt x="1316695" y="1566138"/>
                    <a:pt x="1566137" y="1316696"/>
                    <a:pt x="1566137" y="1008993"/>
                  </a:cubicBezTo>
                  <a:cubicBezTo>
                    <a:pt x="1566137" y="701290"/>
                    <a:pt x="1316695" y="451848"/>
                    <a:pt x="1008992" y="451848"/>
                  </a:cubicBezTo>
                  <a:close/>
                  <a:moveTo>
                    <a:pt x="1008993" y="0"/>
                  </a:moveTo>
                  <a:cubicBezTo>
                    <a:pt x="1287619" y="0"/>
                    <a:pt x="1539867" y="112936"/>
                    <a:pt x="1722459" y="295528"/>
                  </a:cubicBezTo>
                  <a:lnTo>
                    <a:pt x="1797023" y="385900"/>
                  </a:lnTo>
                  <a:lnTo>
                    <a:pt x="1748380" y="444856"/>
                  </a:lnTo>
                  <a:cubicBezTo>
                    <a:pt x="1639585" y="605892"/>
                    <a:pt x="1576059" y="800024"/>
                    <a:pt x="1576059" y="1008993"/>
                  </a:cubicBezTo>
                  <a:cubicBezTo>
                    <a:pt x="1576059" y="1217962"/>
                    <a:pt x="1639585" y="1412094"/>
                    <a:pt x="1748380" y="1573131"/>
                  </a:cubicBezTo>
                  <a:lnTo>
                    <a:pt x="1797023" y="1632087"/>
                  </a:lnTo>
                  <a:lnTo>
                    <a:pt x="1722459" y="1722459"/>
                  </a:lnTo>
                  <a:cubicBezTo>
                    <a:pt x="1539867" y="1905051"/>
                    <a:pt x="1287619" y="2017986"/>
                    <a:pt x="1008993" y="2017986"/>
                  </a:cubicBezTo>
                  <a:cubicBezTo>
                    <a:pt x="451742" y="2017986"/>
                    <a:pt x="0" y="1566244"/>
                    <a:pt x="0" y="1008993"/>
                  </a:cubicBezTo>
                  <a:cubicBezTo>
                    <a:pt x="0" y="451742"/>
                    <a:pt x="451742" y="0"/>
                    <a:pt x="1008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80786BBD-36F4-407C-A714-812138DDC1B3}"/>
                </a:ext>
              </a:extLst>
            </p:cNvPr>
            <p:cNvSpPr/>
            <p:nvPr/>
          </p:nvSpPr>
          <p:spPr>
            <a:xfrm>
              <a:off x="8887512" y="3604431"/>
              <a:ext cx="2066929" cy="2030167"/>
            </a:xfrm>
            <a:prstGeom prst="donut">
              <a:avLst>
                <a:gd name="adj" fmla="val 22391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0165A62-AA22-4C74-85BF-7482C453F382}"/>
                </a:ext>
              </a:extLst>
            </p:cNvPr>
            <p:cNvSpPr/>
            <p:nvPr/>
          </p:nvSpPr>
          <p:spPr>
            <a:xfrm>
              <a:off x="8491981" y="3676580"/>
              <a:ext cx="1243706" cy="942934"/>
            </a:xfrm>
            <a:custGeom>
              <a:avLst/>
              <a:gdLst>
                <a:gd name="connsiteX0" fmla="*/ 239396 w 1214255"/>
                <a:gd name="connsiteY0" fmla="*/ 0 h 937276"/>
                <a:gd name="connsiteX1" fmla="*/ 295623 w 1214255"/>
                <a:gd name="connsiteY1" fmla="*/ 46392 h 937276"/>
                <a:gd name="connsiteX2" fmla="*/ 607128 w 1214255"/>
                <a:gd name="connsiteY2" fmla="*/ 141543 h 937276"/>
                <a:gd name="connsiteX3" fmla="*/ 918633 w 1214255"/>
                <a:gd name="connsiteY3" fmla="*/ 46392 h 937276"/>
                <a:gd name="connsiteX4" fmla="*/ 974860 w 1214255"/>
                <a:gd name="connsiteY4" fmla="*/ 0 h 937276"/>
                <a:gd name="connsiteX5" fmla="*/ 1214255 w 1214255"/>
                <a:gd name="connsiteY5" fmla="*/ 412750 h 937276"/>
                <a:gd name="connsiteX6" fmla="*/ 1178291 w 1214255"/>
                <a:gd name="connsiteY6" fmla="*/ 423914 h 937276"/>
                <a:gd name="connsiteX7" fmla="*/ 838012 w 1214255"/>
                <a:gd name="connsiteY7" fmla="*/ 937276 h 937276"/>
                <a:gd name="connsiteX8" fmla="*/ 376243 w 1214255"/>
                <a:gd name="connsiteY8" fmla="*/ 937276 h 937276"/>
                <a:gd name="connsiteX9" fmla="*/ 35964 w 1214255"/>
                <a:gd name="connsiteY9" fmla="*/ 423914 h 937276"/>
                <a:gd name="connsiteX10" fmla="*/ 0 w 1214255"/>
                <a:gd name="connsiteY10" fmla="*/ 412750 h 93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4255" h="937276">
                  <a:moveTo>
                    <a:pt x="239396" y="0"/>
                  </a:moveTo>
                  <a:lnTo>
                    <a:pt x="295623" y="46392"/>
                  </a:lnTo>
                  <a:cubicBezTo>
                    <a:pt x="384544" y="106465"/>
                    <a:pt x="491740" y="141543"/>
                    <a:pt x="607128" y="141543"/>
                  </a:cubicBezTo>
                  <a:cubicBezTo>
                    <a:pt x="722517" y="141543"/>
                    <a:pt x="829713" y="106465"/>
                    <a:pt x="918633" y="46392"/>
                  </a:cubicBezTo>
                  <a:lnTo>
                    <a:pt x="974860" y="0"/>
                  </a:lnTo>
                  <a:lnTo>
                    <a:pt x="1214255" y="412750"/>
                  </a:lnTo>
                  <a:lnTo>
                    <a:pt x="1178291" y="423914"/>
                  </a:lnTo>
                  <a:cubicBezTo>
                    <a:pt x="978323" y="508493"/>
                    <a:pt x="838012" y="706499"/>
                    <a:pt x="838012" y="937276"/>
                  </a:cubicBezTo>
                  <a:lnTo>
                    <a:pt x="376243" y="937276"/>
                  </a:lnTo>
                  <a:cubicBezTo>
                    <a:pt x="376243" y="706499"/>
                    <a:pt x="235932" y="508493"/>
                    <a:pt x="35964" y="423914"/>
                  </a:cubicBezTo>
                  <a:lnTo>
                    <a:pt x="0" y="4127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eeform 304">
              <a:extLst>
                <a:ext uri="{FF2B5EF4-FFF2-40B4-BE49-F238E27FC236}">
                  <a16:creationId xmlns:a16="http://schemas.microsoft.com/office/drawing/2014/main" id="{CDBFD2B1-216B-4F6C-A31B-8AFE0A12DC5E}"/>
                </a:ext>
              </a:extLst>
            </p:cNvPr>
            <p:cNvSpPr/>
            <p:nvPr/>
          </p:nvSpPr>
          <p:spPr>
            <a:xfrm>
              <a:off x="8853911" y="3944840"/>
              <a:ext cx="524377" cy="514787"/>
            </a:xfrm>
            <a:custGeom>
              <a:avLst/>
              <a:gdLst/>
              <a:ahLst/>
              <a:cxnLst/>
              <a:rect l="l" t="t" r="r" b="b"/>
              <a:pathLst>
                <a:path w="432707" h="432707">
                  <a:moveTo>
                    <a:pt x="185084" y="0"/>
                  </a:moveTo>
                  <a:lnTo>
                    <a:pt x="247624" y="0"/>
                  </a:lnTo>
                  <a:cubicBezTo>
                    <a:pt x="250253" y="0"/>
                    <a:pt x="252554" y="798"/>
                    <a:pt x="254525" y="2394"/>
                  </a:cubicBezTo>
                  <a:cubicBezTo>
                    <a:pt x="256498" y="3991"/>
                    <a:pt x="257578" y="6010"/>
                    <a:pt x="257765" y="8451"/>
                  </a:cubicBezTo>
                  <a:lnTo>
                    <a:pt x="265653" y="60286"/>
                  </a:lnTo>
                  <a:cubicBezTo>
                    <a:pt x="274855" y="63291"/>
                    <a:pt x="283306" y="66765"/>
                    <a:pt x="291006" y="70709"/>
                  </a:cubicBezTo>
                  <a:lnTo>
                    <a:pt x="331010" y="40566"/>
                  </a:lnTo>
                  <a:cubicBezTo>
                    <a:pt x="332700" y="38876"/>
                    <a:pt x="334953" y="38031"/>
                    <a:pt x="337771" y="38031"/>
                  </a:cubicBezTo>
                  <a:cubicBezTo>
                    <a:pt x="340212" y="38031"/>
                    <a:pt x="342560" y="38970"/>
                    <a:pt x="344814" y="40848"/>
                  </a:cubicBezTo>
                  <a:cubicBezTo>
                    <a:pt x="369041" y="63197"/>
                    <a:pt x="384535" y="79161"/>
                    <a:pt x="391295" y="88739"/>
                  </a:cubicBezTo>
                  <a:cubicBezTo>
                    <a:pt x="392610" y="90241"/>
                    <a:pt x="393268" y="92307"/>
                    <a:pt x="393268" y="94936"/>
                  </a:cubicBezTo>
                  <a:cubicBezTo>
                    <a:pt x="393268" y="97190"/>
                    <a:pt x="392516" y="99350"/>
                    <a:pt x="391014" y="101416"/>
                  </a:cubicBezTo>
                  <a:cubicBezTo>
                    <a:pt x="388197" y="105360"/>
                    <a:pt x="383408" y="111604"/>
                    <a:pt x="376647" y="120149"/>
                  </a:cubicBezTo>
                  <a:cubicBezTo>
                    <a:pt x="369885" y="128695"/>
                    <a:pt x="364815" y="135315"/>
                    <a:pt x="361434" y="140010"/>
                  </a:cubicBezTo>
                  <a:cubicBezTo>
                    <a:pt x="366317" y="149400"/>
                    <a:pt x="370168" y="158603"/>
                    <a:pt x="372985" y="167618"/>
                  </a:cubicBezTo>
                  <a:lnTo>
                    <a:pt x="424537" y="175506"/>
                  </a:lnTo>
                  <a:cubicBezTo>
                    <a:pt x="426979" y="175881"/>
                    <a:pt x="428951" y="177055"/>
                    <a:pt x="430453" y="179027"/>
                  </a:cubicBezTo>
                  <a:cubicBezTo>
                    <a:pt x="431956" y="180999"/>
                    <a:pt x="432707" y="183206"/>
                    <a:pt x="432707" y="185647"/>
                  </a:cubicBezTo>
                  <a:lnTo>
                    <a:pt x="432707" y="248187"/>
                  </a:lnTo>
                  <a:cubicBezTo>
                    <a:pt x="432707" y="250440"/>
                    <a:pt x="431956" y="252600"/>
                    <a:pt x="430453" y="254666"/>
                  </a:cubicBezTo>
                  <a:cubicBezTo>
                    <a:pt x="428951" y="256732"/>
                    <a:pt x="427072" y="257953"/>
                    <a:pt x="424819" y="258328"/>
                  </a:cubicBezTo>
                  <a:lnTo>
                    <a:pt x="372703" y="266216"/>
                  </a:lnTo>
                  <a:cubicBezTo>
                    <a:pt x="369134" y="276358"/>
                    <a:pt x="365472" y="284903"/>
                    <a:pt x="361716" y="291852"/>
                  </a:cubicBezTo>
                  <a:cubicBezTo>
                    <a:pt x="368289" y="301242"/>
                    <a:pt x="378337" y="314201"/>
                    <a:pt x="391859" y="330728"/>
                  </a:cubicBezTo>
                  <a:cubicBezTo>
                    <a:pt x="393737" y="332982"/>
                    <a:pt x="394676" y="335329"/>
                    <a:pt x="394676" y="337771"/>
                  </a:cubicBezTo>
                  <a:cubicBezTo>
                    <a:pt x="394676" y="340212"/>
                    <a:pt x="393832" y="342372"/>
                    <a:pt x="392140" y="344250"/>
                  </a:cubicBezTo>
                  <a:cubicBezTo>
                    <a:pt x="387070" y="351199"/>
                    <a:pt x="377773" y="361340"/>
                    <a:pt x="364251" y="374675"/>
                  </a:cubicBezTo>
                  <a:cubicBezTo>
                    <a:pt x="350729" y="388009"/>
                    <a:pt x="341903" y="394676"/>
                    <a:pt x="337771" y="394676"/>
                  </a:cubicBezTo>
                  <a:cubicBezTo>
                    <a:pt x="335517" y="394676"/>
                    <a:pt x="333075" y="393831"/>
                    <a:pt x="330446" y="392141"/>
                  </a:cubicBezTo>
                  <a:lnTo>
                    <a:pt x="291570" y="361716"/>
                  </a:lnTo>
                  <a:cubicBezTo>
                    <a:pt x="283306" y="366036"/>
                    <a:pt x="274762" y="369604"/>
                    <a:pt x="265934" y="372421"/>
                  </a:cubicBezTo>
                  <a:cubicBezTo>
                    <a:pt x="262929" y="397963"/>
                    <a:pt x="260206" y="415429"/>
                    <a:pt x="257765" y="424819"/>
                  </a:cubicBezTo>
                  <a:cubicBezTo>
                    <a:pt x="256450" y="430078"/>
                    <a:pt x="253070" y="432707"/>
                    <a:pt x="247624" y="432707"/>
                  </a:cubicBezTo>
                  <a:lnTo>
                    <a:pt x="185084" y="432707"/>
                  </a:lnTo>
                  <a:cubicBezTo>
                    <a:pt x="182454" y="432707"/>
                    <a:pt x="180153" y="431909"/>
                    <a:pt x="178182" y="430313"/>
                  </a:cubicBezTo>
                  <a:cubicBezTo>
                    <a:pt x="176210" y="428716"/>
                    <a:pt x="175130" y="426697"/>
                    <a:pt x="174942" y="424256"/>
                  </a:cubicBezTo>
                  <a:lnTo>
                    <a:pt x="167054" y="372421"/>
                  </a:lnTo>
                  <a:cubicBezTo>
                    <a:pt x="157852" y="369416"/>
                    <a:pt x="149401" y="365942"/>
                    <a:pt x="141700" y="361998"/>
                  </a:cubicBezTo>
                  <a:lnTo>
                    <a:pt x="101979" y="392141"/>
                  </a:lnTo>
                  <a:cubicBezTo>
                    <a:pt x="100101" y="393831"/>
                    <a:pt x="97753" y="394676"/>
                    <a:pt x="94936" y="394676"/>
                  </a:cubicBezTo>
                  <a:cubicBezTo>
                    <a:pt x="92307" y="394676"/>
                    <a:pt x="89959" y="393643"/>
                    <a:pt x="87893" y="391577"/>
                  </a:cubicBezTo>
                  <a:cubicBezTo>
                    <a:pt x="64230" y="370167"/>
                    <a:pt x="48735" y="354392"/>
                    <a:pt x="41411" y="344250"/>
                  </a:cubicBezTo>
                  <a:cubicBezTo>
                    <a:pt x="40097" y="342372"/>
                    <a:pt x="39439" y="340212"/>
                    <a:pt x="39439" y="337771"/>
                  </a:cubicBezTo>
                  <a:cubicBezTo>
                    <a:pt x="39439" y="335517"/>
                    <a:pt x="40191" y="333357"/>
                    <a:pt x="41694" y="331291"/>
                  </a:cubicBezTo>
                  <a:cubicBezTo>
                    <a:pt x="44510" y="327347"/>
                    <a:pt x="49299" y="321103"/>
                    <a:pt x="56060" y="312558"/>
                  </a:cubicBezTo>
                  <a:cubicBezTo>
                    <a:pt x="62821" y="304012"/>
                    <a:pt x="67892" y="297392"/>
                    <a:pt x="71273" y="292697"/>
                  </a:cubicBezTo>
                  <a:cubicBezTo>
                    <a:pt x="66202" y="283307"/>
                    <a:pt x="62352" y="274010"/>
                    <a:pt x="59723" y="264808"/>
                  </a:cubicBezTo>
                  <a:lnTo>
                    <a:pt x="8169" y="257202"/>
                  </a:lnTo>
                  <a:cubicBezTo>
                    <a:pt x="5728" y="256826"/>
                    <a:pt x="3756" y="255652"/>
                    <a:pt x="2254" y="253680"/>
                  </a:cubicBezTo>
                  <a:cubicBezTo>
                    <a:pt x="751" y="251708"/>
                    <a:pt x="0" y="249501"/>
                    <a:pt x="0" y="247060"/>
                  </a:cubicBezTo>
                  <a:lnTo>
                    <a:pt x="0" y="184520"/>
                  </a:lnTo>
                  <a:cubicBezTo>
                    <a:pt x="0" y="182267"/>
                    <a:pt x="751" y="180107"/>
                    <a:pt x="2254" y="178041"/>
                  </a:cubicBezTo>
                  <a:cubicBezTo>
                    <a:pt x="3756" y="175975"/>
                    <a:pt x="5540" y="174754"/>
                    <a:pt x="7606" y="174379"/>
                  </a:cubicBezTo>
                  <a:lnTo>
                    <a:pt x="60004" y="166491"/>
                  </a:lnTo>
                  <a:cubicBezTo>
                    <a:pt x="62633" y="157852"/>
                    <a:pt x="66295" y="149213"/>
                    <a:pt x="70991" y="140573"/>
                  </a:cubicBezTo>
                  <a:cubicBezTo>
                    <a:pt x="63478" y="129868"/>
                    <a:pt x="53431" y="116910"/>
                    <a:pt x="40848" y="101697"/>
                  </a:cubicBezTo>
                  <a:cubicBezTo>
                    <a:pt x="38970" y="99444"/>
                    <a:pt x="38030" y="97190"/>
                    <a:pt x="38030" y="94936"/>
                  </a:cubicBezTo>
                  <a:cubicBezTo>
                    <a:pt x="38030" y="93058"/>
                    <a:pt x="38876" y="90898"/>
                    <a:pt x="40567" y="88457"/>
                  </a:cubicBezTo>
                  <a:cubicBezTo>
                    <a:pt x="45449" y="81696"/>
                    <a:pt x="54699" y="71601"/>
                    <a:pt x="68314" y="58173"/>
                  </a:cubicBezTo>
                  <a:cubicBezTo>
                    <a:pt x="81931" y="44745"/>
                    <a:pt x="90805" y="38031"/>
                    <a:pt x="94936" y="38031"/>
                  </a:cubicBezTo>
                  <a:cubicBezTo>
                    <a:pt x="97377" y="38031"/>
                    <a:pt x="99819" y="38970"/>
                    <a:pt x="102260" y="40848"/>
                  </a:cubicBezTo>
                  <a:lnTo>
                    <a:pt x="141137" y="70991"/>
                  </a:lnTo>
                  <a:cubicBezTo>
                    <a:pt x="149401" y="66671"/>
                    <a:pt x="157945" y="63103"/>
                    <a:pt x="166773" y="60286"/>
                  </a:cubicBezTo>
                  <a:cubicBezTo>
                    <a:pt x="169777" y="34744"/>
                    <a:pt x="172501" y="17278"/>
                    <a:pt x="174942" y="7888"/>
                  </a:cubicBezTo>
                  <a:cubicBezTo>
                    <a:pt x="176257" y="2629"/>
                    <a:pt x="179637" y="0"/>
                    <a:pt x="185084" y="0"/>
                  </a:cubicBezTo>
                  <a:close/>
                  <a:moveTo>
                    <a:pt x="216354" y="144236"/>
                  </a:moveTo>
                  <a:cubicBezTo>
                    <a:pt x="196446" y="144236"/>
                    <a:pt x="179449" y="151278"/>
                    <a:pt x="165364" y="165364"/>
                  </a:cubicBezTo>
                  <a:cubicBezTo>
                    <a:pt x="151278" y="179449"/>
                    <a:pt x="144235" y="196446"/>
                    <a:pt x="144235" y="216354"/>
                  </a:cubicBezTo>
                  <a:cubicBezTo>
                    <a:pt x="144235" y="236261"/>
                    <a:pt x="151278" y="253258"/>
                    <a:pt x="165364" y="267343"/>
                  </a:cubicBezTo>
                  <a:cubicBezTo>
                    <a:pt x="179449" y="281429"/>
                    <a:pt x="196446" y="288471"/>
                    <a:pt x="216354" y="288471"/>
                  </a:cubicBezTo>
                  <a:cubicBezTo>
                    <a:pt x="236261" y="288471"/>
                    <a:pt x="253258" y="281429"/>
                    <a:pt x="267343" y="267343"/>
                  </a:cubicBezTo>
                  <a:cubicBezTo>
                    <a:pt x="281429" y="253258"/>
                    <a:pt x="288471" y="236261"/>
                    <a:pt x="288471" y="216354"/>
                  </a:cubicBezTo>
                  <a:cubicBezTo>
                    <a:pt x="288471" y="196446"/>
                    <a:pt x="281429" y="179449"/>
                    <a:pt x="267343" y="165364"/>
                  </a:cubicBezTo>
                  <a:cubicBezTo>
                    <a:pt x="253258" y="151278"/>
                    <a:pt x="236261" y="144236"/>
                    <a:pt x="216354" y="1442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2A05EDB-0BCD-4544-94C4-DC8ECF563625}"/>
              </a:ext>
            </a:extLst>
          </p:cNvPr>
          <p:cNvSpPr/>
          <p:nvPr/>
        </p:nvSpPr>
        <p:spPr>
          <a:xfrm>
            <a:off x="2182033" y="1643468"/>
            <a:ext cx="267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400" dirty="0">
                <a:solidFill>
                  <a:srgbClr val="104C28"/>
                </a:solidFill>
                <a:latin typeface="+mj-lt"/>
              </a:rPr>
              <a:t>Thermal networks (part 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of multi-	energy)</a:t>
            </a:r>
            <a:endParaRPr lang="en-BE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6D0BB4-1233-4889-BDCA-63DCAB4BE5EE}"/>
              </a:ext>
            </a:extLst>
          </p:cNvPr>
          <p:cNvSpPr/>
          <p:nvPr/>
        </p:nvSpPr>
        <p:spPr>
          <a:xfrm>
            <a:off x="896778" y="4031076"/>
            <a:ext cx="2968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400" dirty="0">
                <a:solidFill>
                  <a:schemeClr val="accent2"/>
                </a:solidFill>
                <a:latin typeface="+mj-lt"/>
              </a:rPr>
              <a:t>Energy communities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New market organization models</a:t>
            </a:r>
            <a:endParaRPr lang="en-BE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44C7EE-4478-4DC5-8056-97BA3B43AFE1}"/>
              </a:ext>
            </a:extLst>
          </p:cNvPr>
          <p:cNvSpPr/>
          <p:nvPr/>
        </p:nvSpPr>
        <p:spPr>
          <a:xfrm>
            <a:off x="8963513" y="3858661"/>
            <a:ext cx="17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  <a:latin typeface="+mj-lt"/>
              </a:rPr>
              <a:t>DC (micro-) grids</a:t>
            </a:r>
            <a:endParaRPr lang="en-BE" sz="24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CDB405-E751-486A-83FD-0F498376181B}"/>
              </a:ext>
            </a:extLst>
          </p:cNvPr>
          <p:cNvGrpSpPr/>
          <p:nvPr/>
        </p:nvGrpSpPr>
        <p:grpSpPr>
          <a:xfrm>
            <a:off x="5620942" y="1837981"/>
            <a:ext cx="1440000" cy="1440000"/>
            <a:chOff x="5923716" y="2334867"/>
            <a:chExt cx="939716" cy="93971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A68D2A7-96CF-42F1-AC4E-869F0477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23716" y="2334867"/>
              <a:ext cx="939716" cy="939716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4A8A66-EE19-44BD-A677-2A521C5076A3}"/>
                </a:ext>
              </a:extLst>
            </p:cNvPr>
            <p:cNvGrpSpPr/>
            <p:nvPr/>
          </p:nvGrpSpPr>
          <p:grpSpPr>
            <a:xfrm>
              <a:off x="6243725" y="2591932"/>
              <a:ext cx="357037" cy="357037"/>
              <a:chOff x="7899862" y="630351"/>
              <a:chExt cx="357037" cy="35703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EBCB145-CF5F-47E5-B837-D4DCE4257951}"/>
                  </a:ext>
                </a:extLst>
              </p:cNvPr>
              <p:cNvSpPr/>
              <p:nvPr/>
            </p:nvSpPr>
            <p:spPr>
              <a:xfrm>
                <a:off x="7918018" y="654239"/>
                <a:ext cx="320726" cy="3207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A5B1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5C04326-1EBB-4CCB-91D8-597292C51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99862" y="630351"/>
                <a:ext cx="357037" cy="357037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C79ACD-706E-44D6-9CBE-AD04A6FB3A65}"/>
              </a:ext>
            </a:extLst>
          </p:cNvPr>
          <p:cNvGrpSpPr/>
          <p:nvPr/>
        </p:nvGrpSpPr>
        <p:grpSpPr>
          <a:xfrm>
            <a:off x="6657492" y="3505920"/>
            <a:ext cx="1440000" cy="1440000"/>
            <a:chOff x="6652509" y="3586125"/>
            <a:chExt cx="939716" cy="93971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15BEFD-0B1B-4530-83E7-B5C78F787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52509" y="3586125"/>
              <a:ext cx="939716" cy="939716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8EC80FD-7BA1-405A-9E4E-41A1C4301FDC}"/>
                </a:ext>
              </a:extLst>
            </p:cNvPr>
            <p:cNvSpPr/>
            <p:nvPr/>
          </p:nvSpPr>
          <p:spPr>
            <a:xfrm>
              <a:off x="6993294" y="3871280"/>
              <a:ext cx="320726" cy="3207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9BBB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3D88ECF-2F47-4424-94DD-E940B5F605BF}"/>
                </a:ext>
              </a:extLst>
            </p:cNvPr>
            <p:cNvGrpSpPr/>
            <p:nvPr/>
          </p:nvGrpSpPr>
          <p:grpSpPr>
            <a:xfrm>
              <a:off x="7054836" y="3989770"/>
              <a:ext cx="198798" cy="70104"/>
              <a:chOff x="10074521" y="847942"/>
              <a:chExt cx="198798" cy="70104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65262D2-C15C-4C6B-8F09-5379906ED15B}"/>
                  </a:ext>
                </a:extLst>
              </p:cNvPr>
              <p:cNvCxnSpPr/>
              <p:nvPr/>
            </p:nvCxnSpPr>
            <p:spPr>
              <a:xfrm>
                <a:off x="10074523" y="847942"/>
                <a:ext cx="198796" cy="0"/>
              </a:xfrm>
              <a:prstGeom prst="line">
                <a:avLst/>
              </a:prstGeom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B970B6-A069-48CF-B374-C6CBE3039880}"/>
                  </a:ext>
                </a:extLst>
              </p:cNvPr>
              <p:cNvCxnSpPr/>
              <p:nvPr/>
            </p:nvCxnSpPr>
            <p:spPr>
              <a:xfrm>
                <a:off x="10074521" y="918046"/>
                <a:ext cx="198796" cy="0"/>
              </a:xfrm>
              <a:prstGeom prst="line">
                <a:avLst/>
              </a:prstGeom>
              <a:ln>
                <a:solidFill>
                  <a:srgbClr val="9BBB5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45A542-1566-4DFE-B6A8-AC267E5D043F}"/>
              </a:ext>
            </a:extLst>
          </p:cNvPr>
          <p:cNvGrpSpPr/>
          <p:nvPr/>
        </p:nvGrpSpPr>
        <p:grpSpPr>
          <a:xfrm>
            <a:off x="4637226" y="3609942"/>
            <a:ext cx="1440000" cy="1440000"/>
            <a:chOff x="5213866" y="3583668"/>
            <a:chExt cx="939716" cy="93971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48B1E81-FF12-42AE-BC85-9ACB562A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3866" y="3583668"/>
              <a:ext cx="939716" cy="93971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37BC115-C331-4F5C-B7D5-BD678A800DEC}"/>
                </a:ext>
              </a:extLst>
            </p:cNvPr>
            <p:cNvSpPr/>
            <p:nvPr/>
          </p:nvSpPr>
          <p:spPr>
            <a:xfrm>
              <a:off x="5535322" y="3867316"/>
              <a:ext cx="320726" cy="3207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3B63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1EB9EC-CE1F-414D-983F-A734A7F26D21}"/>
                </a:ext>
              </a:extLst>
            </p:cNvPr>
            <p:cNvSpPr txBox="1"/>
            <p:nvPr/>
          </p:nvSpPr>
          <p:spPr>
            <a:xfrm>
              <a:off x="5573301" y="3852144"/>
              <a:ext cx="239763" cy="341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3B632"/>
                  </a:solidFill>
                  <a:latin typeface="+mj-lt"/>
                </a:rPr>
                <a:t>€</a:t>
              </a:r>
              <a:endParaRPr lang="en-BE" sz="2800" dirty="0">
                <a:solidFill>
                  <a:srgbClr val="73B63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08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AEBC6-97D5-411F-BE92-CD5DD8B38FE1}"/>
              </a:ext>
            </a:extLst>
          </p:cNvPr>
          <p:cNvSpPr/>
          <p:nvPr/>
        </p:nvSpPr>
        <p:spPr>
          <a:xfrm>
            <a:off x="261257" y="5478132"/>
            <a:ext cx="11792198" cy="1194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89C9D-97CB-4ADA-A220-3B55D13C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38920" cy="6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0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6C198AC-9BF1-4246-B946-57B95586CB38}"/>
              </a:ext>
            </a:extLst>
          </p:cNvPr>
          <p:cNvCxnSpPr>
            <a:cxnSpLocks/>
          </p:cNvCxnSpPr>
          <p:nvPr/>
        </p:nvCxnSpPr>
        <p:spPr>
          <a:xfrm flipV="1">
            <a:off x="6036711" y="4454602"/>
            <a:ext cx="1213523" cy="333"/>
          </a:xfrm>
          <a:prstGeom prst="line">
            <a:avLst/>
          </a:prstGeom>
          <a:ln>
            <a:solidFill>
              <a:srgbClr val="268E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AE6FAF7-7635-4194-AB64-018D0801645F}"/>
              </a:ext>
            </a:extLst>
          </p:cNvPr>
          <p:cNvCxnSpPr>
            <a:cxnSpLocks/>
          </p:cNvCxnSpPr>
          <p:nvPr/>
        </p:nvCxnSpPr>
        <p:spPr>
          <a:xfrm>
            <a:off x="6127688" y="4494963"/>
            <a:ext cx="1116407" cy="99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3CC9414-C0B2-4642-81D7-25C878702EC6}"/>
              </a:ext>
            </a:extLst>
          </p:cNvPr>
          <p:cNvCxnSpPr>
            <a:cxnSpLocks/>
          </p:cNvCxnSpPr>
          <p:nvPr/>
        </p:nvCxnSpPr>
        <p:spPr>
          <a:xfrm flipV="1">
            <a:off x="7237110" y="4071358"/>
            <a:ext cx="679614" cy="383244"/>
          </a:xfrm>
          <a:prstGeom prst="line">
            <a:avLst/>
          </a:prstGeom>
          <a:ln>
            <a:solidFill>
              <a:srgbClr val="268E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7953D4F-3FC3-46E2-8C7A-031FD16C4F08}"/>
              </a:ext>
            </a:extLst>
          </p:cNvPr>
          <p:cNvCxnSpPr>
            <a:cxnSpLocks/>
          </p:cNvCxnSpPr>
          <p:nvPr/>
        </p:nvCxnSpPr>
        <p:spPr>
          <a:xfrm flipV="1">
            <a:off x="7237110" y="3988367"/>
            <a:ext cx="935733" cy="5240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04657D-4435-4E4E-8B31-3CDDA6A63487}"/>
              </a:ext>
            </a:extLst>
          </p:cNvPr>
          <p:cNvCxnSpPr>
            <a:cxnSpLocks/>
          </p:cNvCxnSpPr>
          <p:nvPr/>
        </p:nvCxnSpPr>
        <p:spPr>
          <a:xfrm flipH="1" flipV="1">
            <a:off x="7899846" y="3008859"/>
            <a:ext cx="142520" cy="477979"/>
          </a:xfrm>
          <a:prstGeom prst="line">
            <a:avLst/>
          </a:prstGeom>
          <a:ln>
            <a:solidFill>
              <a:srgbClr val="268E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DAFAC8D-EC82-4150-8719-C0625A95D976}"/>
              </a:ext>
            </a:extLst>
          </p:cNvPr>
          <p:cNvCxnSpPr>
            <a:cxnSpLocks/>
          </p:cNvCxnSpPr>
          <p:nvPr/>
        </p:nvCxnSpPr>
        <p:spPr>
          <a:xfrm>
            <a:off x="7934472" y="2967179"/>
            <a:ext cx="156349" cy="5386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53442B-711A-4141-95E9-F77B1782057A}"/>
              </a:ext>
            </a:extLst>
          </p:cNvPr>
          <p:cNvCxnSpPr>
            <a:cxnSpLocks/>
          </p:cNvCxnSpPr>
          <p:nvPr/>
        </p:nvCxnSpPr>
        <p:spPr>
          <a:xfrm flipH="1" flipV="1">
            <a:off x="5020565" y="3907998"/>
            <a:ext cx="142520" cy="477979"/>
          </a:xfrm>
          <a:prstGeom prst="line">
            <a:avLst/>
          </a:prstGeom>
          <a:ln>
            <a:solidFill>
              <a:srgbClr val="268E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C451F5-6565-42E3-9608-7CD747887CA1}"/>
              </a:ext>
            </a:extLst>
          </p:cNvPr>
          <p:cNvCxnSpPr>
            <a:cxnSpLocks/>
          </p:cNvCxnSpPr>
          <p:nvPr/>
        </p:nvCxnSpPr>
        <p:spPr>
          <a:xfrm>
            <a:off x="5055191" y="3866318"/>
            <a:ext cx="156349" cy="5386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E35F9E-E335-44E3-9811-D9583E4996B1}"/>
              </a:ext>
            </a:extLst>
          </p:cNvPr>
          <p:cNvCxnSpPr/>
          <p:nvPr/>
        </p:nvCxnSpPr>
        <p:spPr>
          <a:xfrm flipV="1">
            <a:off x="2350717" y="3215225"/>
            <a:ext cx="1443354" cy="1297151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be 4">
            <a:extLst>
              <a:ext uri="{FF2B5EF4-FFF2-40B4-BE49-F238E27FC236}">
                <a16:creationId xmlns:a16="http://schemas.microsoft.com/office/drawing/2014/main" id="{5EDC5C2D-B298-4B50-BB91-CE4D65A307EE}"/>
              </a:ext>
            </a:extLst>
          </p:cNvPr>
          <p:cNvSpPr/>
          <p:nvPr/>
        </p:nvSpPr>
        <p:spPr>
          <a:xfrm>
            <a:off x="3066504" y="2340533"/>
            <a:ext cx="1114425" cy="571500"/>
          </a:xfrm>
          <a:prstGeom prst="cube">
            <a:avLst/>
          </a:prstGeom>
          <a:solidFill>
            <a:srgbClr val="26606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P4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B6F1BC8C-6C46-4248-9581-D8ED5EFC3A83}"/>
              </a:ext>
            </a:extLst>
          </p:cNvPr>
          <p:cNvSpPr/>
          <p:nvPr/>
        </p:nvSpPr>
        <p:spPr>
          <a:xfrm>
            <a:off x="4173788" y="3273833"/>
            <a:ext cx="1485900" cy="695325"/>
          </a:xfrm>
          <a:prstGeom prst="cube">
            <a:avLst>
              <a:gd name="adj" fmla="val 30479"/>
            </a:avLst>
          </a:prstGeom>
          <a:solidFill>
            <a:srgbClr val="2660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TCentral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7BAB2076-D260-4B87-97B3-8668063638CD}"/>
              </a:ext>
            </a:extLst>
          </p:cNvPr>
          <p:cNvSpPr/>
          <p:nvPr/>
        </p:nvSpPr>
        <p:spPr>
          <a:xfrm>
            <a:off x="4859586" y="2511834"/>
            <a:ext cx="1327997" cy="495300"/>
          </a:xfrm>
          <a:prstGeom prst="cube">
            <a:avLst>
              <a:gd name="adj" fmla="val 38462"/>
            </a:avLst>
          </a:prstGeom>
          <a:solidFill>
            <a:srgbClr val="26606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68AD8E-FF9B-4496-A9DE-BB3BB8EABEAA}"/>
              </a:ext>
            </a:extLst>
          </p:cNvPr>
          <p:cNvSpPr/>
          <p:nvPr/>
        </p:nvSpPr>
        <p:spPr>
          <a:xfrm>
            <a:off x="4635748" y="2171433"/>
            <a:ext cx="781050" cy="1238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82C0B40-D775-408C-906D-446D5C31EB53}"/>
              </a:ext>
            </a:extLst>
          </p:cNvPr>
          <p:cNvSpPr/>
          <p:nvPr/>
        </p:nvSpPr>
        <p:spPr>
          <a:xfrm>
            <a:off x="6075215" y="3566609"/>
            <a:ext cx="1502568" cy="1228725"/>
          </a:xfrm>
          <a:prstGeom prst="parallelogram">
            <a:avLst>
              <a:gd name="adj" fmla="val 10884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4E4DBFE-381F-410A-8885-B684F8A2B0BF}"/>
              </a:ext>
            </a:extLst>
          </p:cNvPr>
          <p:cNvSpPr/>
          <p:nvPr/>
        </p:nvSpPr>
        <p:spPr>
          <a:xfrm>
            <a:off x="7556967" y="3427733"/>
            <a:ext cx="1322812" cy="658576"/>
          </a:xfrm>
          <a:prstGeom prst="cube">
            <a:avLst>
              <a:gd name="adj" fmla="val 44231"/>
            </a:avLst>
          </a:prstGeom>
          <a:solidFill>
            <a:srgbClr val="26606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EV1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47DD21E-1EE3-4B92-8130-D31EDDCE0A53}"/>
              </a:ext>
            </a:extLst>
          </p:cNvPr>
          <p:cNvSpPr/>
          <p:nvPr/>
        </p:nvSpPr>
        <p:spPr>
          <a:xfrm>
            <a:off x="2497387" y="2295258"/>
            <a:ext cx="2599134" cy="2159675"/>
          </a:xfrm>
          <a:prstGeom prst="parallelogram">
            <a:avLst>
              <a:gd name="adj" fmla="val 10884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6004E8A-CD8E-4A87-8D3E-A4B82505C4AB}"/>
              </a:ext>
            </a:extLst>
          </p:cNvPr>
          <p:cNvSpPr/>
          <p:nvPr/>
        </p:nvSpPr>
        <p:spPr>
          <a:xfrm>
            <a:off x="5659688" y="2135359"/>
            <a:ext cx="2481264" cy="1614725"/>
          </a:xfrm>
          <a:prstGeom prst="parallelogram">
            <a:avLst>
              <a:gd name="adj" fmla="val 14687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0F5BDB-1B75-4A19-B28F-28F233F7AFFF}"/>
              </a:ext>
            </a:extLst>
          </p:cNvPr>
          <p:cNvSpPr/>
          <p:nvPr/>
        </p:nvSpPr>
        <p:spPr>
          <a:xfrm>
            <a:off x="4463609" y="2829076"/>
            <a:ext cx="535967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81B929-EC2F-4C13-BEFA-94E8F346C9F9}"/>
              </a:ext>
            </a:extLst>
          </p:cNvPr>
          <p:cNvSpPr/>
          <p:nvPr/>
        </p:nvSpPr>
        <p:spPr>
          <a:xfrm>
            <a:off x="3526087" y="2875242"/>
            <a:ext cx="535967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47A190-ED46-412B-83DD-5B51E77BDEFC}"/>
              </a:ext>
            </a:extLst>
          </p:cNvPr>
          <p:cNvCxnSpPr/>
          <p:nvPr/>
        </p:nvCxnSpPr>
        <p:spPr>
          <a:xfrm>
            <a:off x="106675" y="4504912"/>
            <a:ext cx="2900146" cy="19755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E66031-0BCB-4169-BCA5-68865B556823}"/>
              </a:ext>
            </a:extLst>
          </p:cNvPr>
          <p:cNvCxnSpPr>
            <a:cxnSpLocks/>
          </p:cNvCxnSpPr>
          <p:nvPr/>
        </p:nvCxnSpPr>
        <p:spPr>
          <a:xfrm flipV="1">
            <a:off x="2716294" y="3084793"/>
            <a:ext cx="1757290" cy="1720270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EE1211-2838-4677-A223-EF787BCC8ED9}"/>
              </a:ext>
            </a:extLst>
          </p:cNvPr>
          <p:cNvCxnSpPr>
            <a:cxnSpLocks/>
          </p:cNvCxnSpPr>
          <p:nvPr/>
        </p:nvCxnSpPr>
        <p:spPr>
          <a:xfrm>
            <a:off x="2703627" y="4787862"/>
            <a:ext cx="3135413" cy="34402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018BA4-DE0F-40D8-9B30-65A0B4EDACEE}"/>
              </a:ext>
            </a:extLst>
          </p:cNvPr>
          <p:cNvCxnSpPr>
            <a:cxnSpLocks/>
          </p:cNvCxnSpPr>
          <p:nvPr/>
        </p:nvCxnSpPr>
        <p:spPr>
          <a:xfrm flipV="1">
            <a:off x="5846616" y="3273833"/>
            <a:ext cx="1824631" cy="1557576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E49E97-6886-4EFD-AC0A-7C93FBDFBED3}"/>
              </a:ext>
            </a:extLst>
          </p:cNvPr>
          <p:cNvCxnSpPr/>
          <p:nvPr/>
        </p:nvCxnSpPr>
        <p:spPr>
          <a:xfrm>
            <a:off x="6826499" y="4010792"/>
            <a:ext cx="557212" cy="9878"/>
          </a:xfrm>
          <a:prstGeom prst="line">
            <a:avLst/>
          </a:prstGeom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be 23">
            <a:extLst>
              <a:ext uri="{FF2B5EF4-FFF2-40B4-BE49-F238E27FC236}">
                <a16:creationId xmlns:a16="http://schemas.microsoft.com/office/drawing/2014/main" id="{0277E579-D4CD-48B7-8D0B-C854F5088217}"/>
              </a:ext>
            </a:extLst>
          </p:cNvPr>
          <p:cNvSpPr/>
          <p:nvPr/>
        </p:nvSpPr>
        <p:spPr>
          <a:xfrm>
            <a:off x="7114035" y="2532560"/>
            <a:ext cx="1190778" cy="643554"/>
          </a:xfrm>
          <a:prstGeom prst="cube">
            <a:avLst>
              <a:gd name="adj" fmla="val 36538"/>
            </a:avLst>
          </a:prstGeom>
          <a:solidFill>
            <a:srgbClr val="26606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EV2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BA3E11-2A04-404C-872C-0524DBAAA17B}"/>
              </a:ext>
            </a:extLst>
          </p:cNvPr>
          <p:cNvSpPr/>
          <p:nvPr/>
        </p:nvSpPr>
        <p:spPr>
          <a:xfrm>
            <a:off x="6714267" y="2939071"/>
            <a:ext cx="535967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B785DB-D673-429B-980A-7A782C6F0D8D}"/>
              </a:ext>
            </a:extLst>
          </p:cNvPr>
          <p:cNvSpPr txBox="1"/>
          <p:nvPr/>
        </p:nvSpPr>
        <p:spPr>
          <a:xfrm>
            <a:off x="7899846" y="4094352"/>
            <a:ext cx="46669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EnergyVille 1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  <a:t>EV charging 520 kW over 27 sockets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  <a:t>(5 x 3,7kW, 2 x 7,4kW, 18 x 22kW, 1 x 43kW, 1 x 50kW DC)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3494BA"/>
                </a:solidFill>
                <a:latin typeface="Century Gothic" panose="020B0502020202020204" pitchFamily="34" charset="0"/>
              </a:rPr>
              <a:t>Electric pool vehicles (V2G ready)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PV 369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kWp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(South-Nord, East-West)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7AAF79-4F99-4224-85F8-61FFFFA3B92F}"/>
              </a:ext>
            </a:extLst>
          </p:cNvPr>
          <p:cNvSpPr txBox="1"/>
          <p:nvPr/>
        </p:nvSpPr>
        <p:spPr>
          <a:xfrm>
            <a:off x="4912199" y="5045018"/>
            <a:ext cx="29876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IncubaThor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494BA"/>
                </a:solidFill>
                <a:latin typeface="Century Gothic" panose="020B0502020202020204" pitchFamily="34" charset="0"/>
              </a:rPr>
              <a:t>EV charging is being investigated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PV is being investigated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E1C2FE-ACE8-4159-AF67-1971731ACC30}"/>
              </a:ext>
            </a:extLst>
          </p:cNvPr>
          <p:cNvSpPr txBox="1"/>
          <p:nvPr/>
        </p:nvSpPr>
        <p:spPr>
          <a:xfrm>
            <a:off x="8304813" y="1476380"/>
            <a:ext cx="36524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EnergyVille 2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  <a:t>EV charging 10 connections (5 x dual  22kW)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PV 67kWp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E0B18E-8C2A-4CC6-A322-153F68FA9A96}"/>
              </a:ext>
            </a:extLst>
          </p:cNvPr>
          <p:cNvSpPr txBox="1"/>
          <p:nvPr/>
        </p:nvSpPr>
        <p:spPr>
          <a:xfrm>
            <a:off x="4810353" y="1115618"/>
            <a:ext cx="29773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T2 Campus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PV 158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kWp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E692A-BBB3-4A2E-93F9-8E3735474B3E}"/>
              </a:ext>
            </a:extLst>
          </p:cNvPr>
          <p:cNvSpPr txBox="1"/>
          <p:nvPr/>
        </p:nvSpPr>
        <p:spPr>
          <a:xfrm>
            <a:off x="1413528" y="1115256"/>
            <a:ext cx="32329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Parking Tower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  <a:t>EV charging 10 </a:t>
            </a:r>
            <a:r>
              <a:rPr lang="en-US" sz="1400" dirty="0">
                <a:solidFill>
                  <a:srgbClr val="3494BA"/>
                </a:solidFill>
                <a:latin typeface="Century Gothic" panose="020B0502020202020204" pitchFamily="34" charset="0"/>
              </a:rPr>
              <a:t>connections (5 x dual  22kW)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PV 54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kWp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extension?)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BD7B21-F436-49F3-950B-3AABD7607A41}"/>
              </a:ext>
            </a:extLst>
          </p:cNvPr>
          <p:cNvSpPr txBox="1"/>
          <p:nvPr/>
        </p:nvSpPr>
        <p:spPr>
          <a:xfrm>
            <a:off x="2731891" y="4935559"/>
            <a:ext cx="216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Thor Central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7EFF86-7E82-42CB-949B-92A002726ED5}"/>
              </a:ext>
            </a:extLst>
          </p:cNvPr>
          <p:cNvSpPr txBox="1"/>
          <p:nvPr/>
        </p:nvSpPr>
        <p:spPr>
          <a:xfrm>
            <a:off x="64881" y="4610681"/>
            <a:ext cx="258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Parking 1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  <a:t>EV charging 6 x 11kW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AF6F6-CF95-4BA1-B745-0A137E1A7A63}"/>
              </a:ext>
            </a:extLst>
          </p:cNvPr>
          <p:cNvSpPr txBox="1"/>
          <p:nvPr/>
        </p:nvSpPr>
        <p:spPr>
          <a:xfrm>
            <a:off x="9492820" y="3008859"/>
            <a:ext cx="258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6066"/>
                </a:solidFill>
                <a:effectLst/>
                <a:uLnTx/>
                <a:uFillTx/>
                <a:latin typeface="Century Gothic" panose="020B0502020202020204" pitchFamily="34" charset="0"/>
              </a:rPr>
              <a:t>Parking 8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Century Gothic" panose="020B0502020202020204" pitchFamily="34" charset="0"/>
              </a:rPr>
              <a:t>EV charging 2 x 11kW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9B716440-7547-43C8-9296-3858E5A2FCCB}"/>
              </a:ext>
            </a:extLst>
          </p:cNvPr>
          <p:cNvSpPr/>
          <p:nvPr/>
        </p:nvSpPr>
        <p:spPr>
          <a:xfrm>
            <a:off x="1787192" y="2916292"/>
            <a:ext cx="1343741" cy="1060478"/>
          </a:xfrm>
          <a:prstGeom prst="cube">
            <a:avLst>
              <a:gd name="adj" fmla="val 48275"/>
            </a:avLst>
          </a:prstGeom>
          <a:solidFill>
            <a:srgbClr val="26606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SMC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9CBA23A-56AD-4EB1-B9E2-7C9C6A4787DD}"/>
              </a:ext>
            </a:extLst>
          </p:cNvPr>
          <p:cNvSpPr/>
          <p:nvPr/>
        </p:nvSpPr>
        <p:spPr>
          <a:xfrm>
            <a:off x="2728609" y="3542668"/>
            <a:ext cx="535967" cy="339983"/>
          </a:xfrm>
          <a:prstGeom prst="roundRect">
            <a:avLst/>
          </a:prstGeom>
          <a:solidFill>
            <a:srgbClr val="8B8585">
              <a:alpha val="50000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A7242022-6437-4239-BF2A-E12CD679B12C}"/>
              </a:ext>
            </a:extLst>
          </p:cNvPr>
          <p:cNvSpPr/>
          <p:nvPr/>
        </p:nvSpPr>
        <p:spPr>
          <a:xfrm>
            <a:off x="5155433" y="4030834"/>
            <a:ext cx="1114425" cy="495300"/>
          </a:xfrm>
          <a:prstGeom prst="cube">
            <a:avLst/>
          </a:prstGeom>
          <a:solidFill>
            <a:srgbClr val="266066"/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IncubaT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A3BDA9D-48BF-4C19-AA37-D5CECE19C4A1}"/>
              </a:ext>
            </a:extLst>
          </p:cNvPr>
          <p:cNvSpPr/>
          <p:nvPr/>
        </p:nvSpPr>
        <p:spPr>
          <a:xfrm>
            <a:off x="7008685" y="3803016"/>
            <a:ext cx="535967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Flowchart: Data 38">
            <a:extLst>
              <a:ext uri="{FF2B5EF4-FFF2-40B4-BE49-F238E27FC236}">
                <a16:creationId xmlns:a16="http://schemas.microsoft.com/office/drawing/2014/main" id="{6E765168-337A-4956-95F2-354F997686BA}"/>
              </a:ext>
            </a:extLst>
          </p:cNvPr>
          <p:cNvSpPr/>
          <p:nvPr/>
        </p:nvSpPr>
        <p:spPr>
          <a:xfrm>
            <a:off x="8189407" y="2912033"/>
            <a:ext cx="1484052" cy="311715"/>
          </a:xfrm>
          <a:prstGeom prst="flowChartInputOutpu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latin typeface="Century Gothic" panose="020B0502020202020204" pitchFamily="34" charset="0"/>
            </a:endParaRPr>
          </a:p>
        </p:txBody>
      </p:sp>
      <p:sp>
        <p:nvSpPr>
          <p:cNvPr id="40" name="Flowchart: Data 39">
            <a:extLst>
              <a:ext uri="{FF2B5EF4-FFF2-40B4-BE49-F238E27FC236}">
                <a16:creationId xmlns:a16="http://schemas.microsoft.com/office/drawing/2014/main" id="{4C79201F-9DA7-433C-BF63-10D3CF7C2B4C}"/>
              </a:ext>
            </a:extLst>
          </p:cNvPr>
          <p:cNvSpPr/>
          <p:nvPr/>
        </p:nvSpPr>
        <p:spPr>
          <a:xfrm>
            <a:off x="122666" y="4010792"/>
            <a:ext cx="1484052" cy="411957"/>
          </a:xfrm>
          <a:prstGeom prst="flowChartInputOutpu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latin typeface="Century Gothic" panose="020B0502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F36B426-CBAA-4E8A-AC7B-04C493312A4D}"/>
              </a:ext>
            </a:extLst>
          </p:cNvPr>
          <p:cNvSpPr/>
          <p:nvPr/>
        </p:nvSpPr>
        <p:spPr>
          <a:xfrm>
            <a:off x="788225" y="4305319"/>
            <a:ext cx="664806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vEAN</a:t>
            </a:r>
            <a:endParaRPr kumimoji="0" lang="nl-B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205BF0A-D343-4D79-B132-24AF7C72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82" y="2033712"/>
            <a:ext cx="2007052" cy="20070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B534A1A-C4E0-4E65-9E84-36F379D1A6E5}"/>
              </a:ext>
            </a:extLst>
          </p:cNvPr>
          <p:cNvSpPr txBox="1"/>
          <p:nvPr/>
        </p:nvSpPr>
        <p:spPr>
          <a:xfrm>
            <a:off x="-73765" y="2428570"/>
            <a:ext cx="1843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Smart Manufacturing Campus (planned)</a:t>
            </a:r>
          </a:p>
          <a:p>
            <a:pPr marL="285750" marR="0" lvl="0" indent="-28575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PV investigated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F721DA-A742-492D-A683-0907EB1A02E5}"/>
              </a:ext>
            </a:extLst>
          </p:cNvPr>
          <p:cNvSpPr/>
          <p:nvPr/>
        </p:nvSpPr>
        <p:spPr>
          <a:xfrm>
            <a:off x="3746688" y="3680687"/>
            <a:ext cx="535967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D5A22A7-9A62-4B14-8868-5A668D723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4" t="19079" r="22371" b="58461"/>
          <a:stretch/>
        </p:blipFill>
        <p:spPr>
          <a:xfrm>
            <a:off x="10706655" y="48138"/>
            <a:ext cx="1411194" cy="11644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F3F627-EAF1-430C-BEA2-3D938F3FD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3675359" y="808523"/>
            <a:ext cx="443746" cy="3725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60530B0-A197-4AAA-AE3A-4E083DB3EE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6268722" y="1113134"/>
            <a:ext cx="443746" cy="3725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93CFC5-BB2F-487F-9589-1F58195FB7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9687309" y="1103798"/>
            <a:ext cx="443746" cy="3725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AA9FF1F-1BCA-4415-8957-43128F4701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9488143" y="3948403"/>
            <a:ext cx="443746" cy="3725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C01E31D-38D6-4D45-97C7-9E04B3C642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6271988" y="4868485"/>
            <a:ext cx="443746" cy="3725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75A9445-ED0F-46FF-B29B-F4E2DC5B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4251711" y="4038584"/>
            <a:ext cx="443746" cy="3725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8B1006-9DBC-46F8-B93A-F81AB5D1F6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67636" y="5279832"/>
            <a:ext cx="443746" cy="37258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EFA2BA1-4CD5-4EF1-8A34-E1C1FAD77B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1" t="44977" r="37350" b="50999"/>
          <a:stretch/>
        </p:blipFill>
        <p:spPr>
          <a:xfrm>
            <a:off x="10581581" y="2762469"/>
            <a:ext cx="443746" cy="37258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91836AD-7916-4924-8A1E-08809A2830B5}"/>
              </a:ext>
            </a:extLst>
          </p:cNvPr>
          <p:cNvSpPr/>
          <p:nvPr/>
        </p:nvSpPr>
        <p:spPr>
          <a:xfrm>
            <a:off x="6196645" y="4082766"/>
            <a:ext cx="535967" cy="339983"/>
          </a:xfrm>
          <a:prstGeom prst="roundRect">
            <a:avLst/>
          </a:prstGeom>
          <a:solidFill>
            <a:srgbClr val="8B858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EAN</a:t>
            </a:r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284D2801-5828-458A-B724-27EA0EF94EC6}"/>
              </a:ext>
            </a:extLst>
          </p:cNvPr>
          <p:cNvSpPr txBox="1">
            <a:spLocks/>
          </p:cNvSpPr>
          <p:nvPr/>
        </p:nvSpPr>
        <p:spPr bwMode="auto">
          <a:xfrm>
            <a:off x="609600" y="246063"/>
            <a:ext cx="10972800" cy="76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68A52C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B63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B63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B63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B63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Thor Park</a:t>
            </a:r>
            <a:endParaRPr lang="en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AF23C6-DF39-4C4C-998E-E49342C2514D}"/>
              </a:ext>
            </a:extLst>
          </p:cNvPr>
          <p:cNvSpPr/>
          <p:nvPr/>
        </p:nvSpPr>
        <p:spPr>
          <a:xfrm>
            <a:off x="2716294" y="524106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1200 kW cooling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Ventilation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E27B0-CD7B-4BB4-A0D5-23B7DA474E4E}"/>
              </a:ext>
            </a:extLst>
          </p:cNvPr>
          <p:cNvSpPr/>
          <p:nvPr/>
        </p:nvSpPr>
        <p:spPr>
          <a:xfrm>
            <a:off x="4912199" y="5990524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418 kW cooling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7E73D5-D454-4062-8CAB-18AEA70403F4}"/>
              </a:ext>
            </a:extLst>
          </p:cNvPr>
          <p:cNvSpPr/>
          <p:nvPr/>
        </p:nvSpPr>
        <p:spPr>
          <a:xfrm>
            <a:off x="7899846" y="519158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HP cooling 150kW / heating 180kW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Gas heating (back-up + high temperature)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953A2A8-4C8D-42E8-8EA2-D0FBE730F19E}"/>
              </a:ext>
            </a:extLst>
          </p:cNvPr>
          <p:cNvCxnSpPr>
            <a:cxnSpLocks/>
          </p:cNvCxnSpPr>
          <p:nvPr/>
        </p:nvCxnSpPr>
        <p:spPr>
          <a:xfrm flipV="1">
            <a:off x="8452086" y="302056"/>
            <a:ext cx="396000" cy="333"/>
          </a:xfrm>
          <a:prstGeom prst="line">
            <a:avLst/>
          </a:prstGeom>
          <a:ln>
            <a:solidFill>
              <a:srgbClr val="268E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6C0407-2576-403C-8DFF-674DB8582729}"/>
              </a:ext>
            </a:extLst>
          </p:cNvPr>
          <p:cNvCxnSpPr>
            <a:cxnSpLocks/>
          </p:cNvCxnSpPr>
          <p:nvPr/>
        </p:nvCxnSpPr>
        <p:spPr>
          <a:xfrm>
            <a:off x="8452086" y="342417"/>
            <a:ext cx="396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19283A8-FC93-4436-B000-CA942787F674}"/>
              </a:ext>
            </a:extLst>
          </p:cNvPr>
          <p:cNvSpPr txBox="1"/>
          <p:nvPr/>
        </p:nvSpPr>
        <p:spPr>
          <a:xfrm>
            <a:off x="8862085" y="103736"/>
            <a:ext cx="181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BE" dirty="0" err="1">
                <a:solidFill>
                  <a:srgbClr val="505150"/>
                </a:solidFill>
                <a:latin typeface="Century Gothic" panose="020B0502020202020204" pitchFamily="34" charset="0"/>
                <a:ea typeface="ＭＳ Ｐゴシック" charset="0"/>
              </a:rPr>
              <a:t>Co</a:t>
            </a:r>
            <a:r>
              <a:rPr lang="nl-BE" sz="2000" dirty="0" err="1">
                <a:solidFill>
                  <a:srgbClr val="0070C0"/>
                </a:solidFill>
                <a:latin typeface="Century Gothic" panose="020B0502020202020204" pitchFamily="34" charset="0"/>
                <a:ea typeface="ＭＳ Ｐゴシック" charset="0"/>
              </a:rPr>
              <a:t>l</a:t>
            </a:r>
            <a:r>
              <a:rPr lang="nl-BE" sz="2000" dirty="0" err="1">
                <a:solidFill>
                  <a:srgbClr val="C00000"/>
                </a:solidFill>
                <a:latin typeface="Century Gothic" panose="020B0502020202020204" pitchFamily="34" charset="0"/>
                <a:ea typeface="ＭＳ Ｐゴシック" charset="0"/>
              </a:rPr>
              <a:t>l</a:t>
            </a:r>
            <a:r>
              <a:rPr lang="nl-BE" dirty="0" err="1">
                <a:solidFill>
                  <a:srgbClr val="505150"/>
                </a:solidFill>
                <a:latin typeface="Century Gothic" panose="020B0502020202020204" pitchFamily="34" charset="0"/>
                <a:ea typeface="ＭＳ Ｐゴシック" charset="0"/>
              </a:rPr>
              <a:t>ecThor</a:t>
            </a:r>
            <a:r>
              <a:rPr lang="nl-BE" dirty="0">
                <a:solidFill>
                  <a:srgbClr val="505150"/>
                </a:solidFill>
                <a:latin typeface="Century Gothic" panose="020B0502020202020204" pitchFamily="34" charset="0"/>
                <a:ea typeface="ＭＳ Ｐゴシック" charset="0"/>
              </a:rPr>
              <a:t>® </a:t>
            </a:r>
            <a:r>
              <a:rPr lang="en-US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Thermal network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3B63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6D2F-3FF9-41BC-A5DA-E6760891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063"/>
            <a:ext cx="11385884" cy="768577"/>
          </a:xfrm>
        </p:spPr>
        <p:txBody>
          <a:bodyPr>
            <a:noAutofit/>
          </a:bodyPr>
          <a:lstStyle/>
          <a:p>
            <a:r>
              <a:rPr lang="en-US" sz="3200" dirty="0"/>
              <a:t>From an energy landscape in transition … to collaboration</a:t>
            </a:r>
            <a:endParaRPr lang="en-BE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F7A06-4AF4-4F9D-BF77-2B45B682D518}"/>
              </a:ext>
            </a:extLst>
          </p:cNvPr>
          <p:cNvSpPr/>
          <p:nvPr/>
        </p:nvSpPr>
        <p:spPr>
          <a:xfrm>
            <a:off x="6692001" y="3914912"/>
            <a:ext cx="5184000" cy="324000"/>
          </a:xfrm>
          <a:prstGeom prst="rect">
            <a:avLst/>
          </a:prstGeom>
          <a:solidFill>
            <a:srgbClr val="D3D3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C0FF1-3F83-4A73-9384-CC452303B48F}"/>
              </a:ext>
            </a:extLst>
          </p:cNvPr>
          <p:cNvSpPr/>
          <p:nvPr/>
        </p:nvSpPr>
        <p:spPr>
          <a:xfrm>
            <a:off x="6692001" y="1264186"/>
            <a:ext cx="5184000" cy="324000"/>
          </a:xfrm>
          <a:prstGeom prst="rect">
            <a:avLst/>
          </a:prstGeom>
          <a:solidFill>
            <a:srgbClr val="D3D3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8F7C6-EA87-4185-9643-FE8BF5E6A08D}"/>
              </a:ext>
            </a:extLst>
          </p:cNvPr>
          <p:cNvSpPr txBox="1"/>
          <p:nvPr/>
        </p:nvSpPr>
        <p:spPr>
          <a:xfrm>
            <a:off x="7590450" y="1238909"/>
            <a:ext cx="338710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cap="all" dirty="0">
                <a:solidFill>
                  <a:prstClr val="black"/>
                </a:solidFill>
                <a:latin typeface="Calibri" panose="020F0502020204030204"/>
                <a:ea typeface="+mn-ea"/>
              </a:rPr>
              <a:t>GRID CONSTRAINTS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309BB-1CBD-4CE7-AD0F-A4FF8CCEAD0F}"/>
              </a:ext>
            </a:extLst>
          </p:cNvPr>
          <p:cNvSpPr txBox="1"/>
          <p:nvPr/>
        </p:nvSpPr>
        <p:spPr>
          <a:xfrm>
            <a:off x="7723280" y="3864724"/>
            <a:ext cx="3387102" cy="40011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cap="all" dirty="0">
                <a:solidFill>
                  <a:prstClr val="black"/>
                </a:solidFill>
                <a:latin typeface="Calibri" panose="020F0502020204030204"/>
                <a:ea typeface="+mn-ea"/>
              </a:rPr>
              <a:t>ENERGY BALANCING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A3F61-807A-4C23-93A8-E418BB1D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46" y="4264834"/>
            <a:ext cx="3614738" cy="23336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8B1C480-A948-4D82-B3A4-1FBD05364F65}"/>
              </a:ext>
            </a:extLst>
          </p:cNvPr>
          <p:cNvSpPr/>
          <p:nvPr/>
        </p:nvSpPr>
        <p:spPr>
          <a:xfrm>
            <a:off x="10341767" y="4416391"/>
            <a:ext cx="162560" cy="162560"/>
          </a:xfrm>
          <a:prstGeom prst="ellipse">
            <a:avLst/>
          </a:prstGeom>
          <a:noFill/>
          <a:ln w="9525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D84241-5C9D-4CBB-8D03-AC09C98587D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472335" y="4497671"/>
            <a:ext cx="1869432" cy="173054"/>
          </a:xfrm>
          <a:prstGeom prst="line">
            <a:avLst/>
          </a:prstGeom>
          <a:ln w="6350"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E46A7-EE26-486C-AFE3-EE14581AAD17}"/>
              </a:ext>
            </a:extLst>
          </p:cNvPr>
          <p:cNvSpPr/>
          <p:nvPr/>
        </p:nvSpPr>
        <p:spPr>
          <a:xfrm>
            <a:off x="6595042" y="4619925"/>
            <a:ext cx="1877293" cy="726575"/>
          </a:xfrm>
          <a:prstGeom prst="rect">
            <a:avLst/>
          </a:prstGeom>
          <a:noFill/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7/12/2020 -  12:30</a:t>
            </a:r>
          </a:p>
          <a:p>
            <a:r>
              <a:rPr lang="en-US" sz="1400" dirty="0">
                <a:solidFill>
                  <a:srgbClr val="F57F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•SI (MW) </a:t>
            </a:r>
            <a:r>
              <a:rPr lang="en-US" sz="1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-562,86</a:t>
            </a:r>
          </a:p>
          <a:p>
            <a:r>
              <a:rPr lang="en-US" sz="1400" dirty="0">
                <a:solidFill>
                  <a:srgbClr val="4987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•P (€/MWh)</a:t>
            </a:r>
            <a:r>
              <a:rPr lang="en-US" sz="1400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2 291.01</a:t>
            </a:r>
            <a:endParaRPr lang="en-US" sz="1400" b="1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6532AE-9B17-45BE-8B4D-8A56539DC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60" y="1096141"/>
            <a:ext cx="627908" cy="627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060215-9C00-48A0-A6D2-03D31B43F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328" y="3611955"/>
            <a:ext cx="867666" cy="8676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914323-A7B9-4FA7-80F2-1D49554F86D0}"/>
              </a:ext>
            </a:extLst>
          </p:cNvPr>
          <p:cNvGrpSpPr/>
          <p:nvPr/>
        </p:nvGrpSpPr>
        <p:grpSpPr>
          <a:xfrm>
            <a:off x="6692001" y="1881065"/>
            <a:ext cx="2268000" cy="1728000"/>
            <a:chOff x="4189050" y="81751"/>
            <a:chExt cx="3813900" cy="2916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9B4EED-5C5C-4847-BE7B-5DBAD926D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050" y="81751"/>
              <a:ext cx="3813900" cy="2916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F42FDA-5537-4B3E-BDEF-09E5B551933D}"/>
                </a:ext>
              </a:extLst>
            </p:cNvPr>
            <p:cNvSpPr/>
            <p:nvPr/>
          </p:nvSpPr>
          <p:spPr>
            <a:xfrm>
              <a:off x="6966458" y="132135"/>
              <a:ext cx="219202" cy="142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684C7D-252D-4FB6-8556-214770F10090}"/>
                </a:ext>
              </a:extLst>
            </p:cNvPr>
            <p:cNvSpPr/>
            <p:nvPr/>
          </p:nvSpPr>
          <p:spPr>
            <a:xfrm>
              <a:off x="6899656" y="2458254"/>
              <a:ext cx="219202" cy="142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44A01E8-8636-43BD-8729-50C2C6E4E776}"/>
              </a:ext>
            </a:extLst>
          </p:cNvPr>
          <p:cNvSpPr txBox="1"/>
          <p:nvPr/>
        </p:nvSpPr>
        <p:spPr>
          <a:xfrm>
            <a:off x="8440410" y="1657421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0% EV</a:t>
            </a:r>
            <a:endParaRPr lang="en-BE" sz="1400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EA1C8B-9458-4841-AF6A-9181A740EB15}"/>
              </a:ext>
            </a:extLst>
          </p:cNvPr>
          <p:cNvGrpSpPr/>
          <p:nvPr/>
        </p:nvGrpSpPr>
        <p:grpSpPr>
          <a:xfrm>
            <a:off x="9608001" y="1910922"/>
            <a:ext cx="2268000" cy="1728000"/>
            <a:chOff x="8241825" y="3126243"/>
            <a:chExt cx="3815021" cy="29159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F3CF703-E86D-4706-8F00-0A04E81C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825" y="3126243"/>
              <a:ext cx="3815021" cy="291598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BC195A-5E46-4F35-8CB1-F82A8FB944B3}"/>
                </a:ext>
              </a:extLst>
            </p:cNvPr>
            <p:cNvSpPr/>
            <p:nvPr/>
          </p:nvSpPr>
          <p:spPr>
            <a:xfrm>
              <a:off x="11041607" y="3147686"/>
              <a:ext cx="219202" cy="142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4E711F-440F-4576-96F0-B337D9205D50}"/>
                </a:ext>
              </a:extLst>
            </p:cNvPr>
            <p:cNvSpPr/>
            <p:nvPr/>
          </p:nvSpPr>
          <p:spPr>
            <a:xfrm>
              <a:off x="10915215" y="5828487"/>
              <a:ext cx="219202" cy="142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E581A8-E82C-4FF7-911B-52EE67620538}"/>
              </a:ext>
            </a:extLst>
          </p:cNvPr>
          <p:cNvSpPr txBox="1"/>
          <p:nvPr/>
        </p:nvSpPr>
        <p:spPr>
          <a:xfrm>
            <a:off x="10728396" y="1647071"/>
            <a:ext cx="1280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rPr>
              <a:t>50% EV, 3x16A</a:t>
            </a:r>
            <a:endParaRPr lang="en-BE" sz="1400" dirty="0">
              <a:solidFill>
                <a:schemeClr val="accent6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72AAD6-3961-4195-B108-ED739A621C96}"/>
              </a:ext>
            </a:extLst>
          </p:cNvPr>
          <p:cNvCxnSpPr>
            <a:cxnSpLocks/>
          </p:cNvCxnSpPr>
          <p:nvPr/>
        </p:nvCxnSpPr>
        <p:spPr>
          <a:xfrm flipV="1">
            <a:off x="9069548" y="1799642"/>
            <a:ext cx="1558636" cy="14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428E8DBF-F6D2-4AAF-974C-D5C5C25D0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8046" y="1896662"/>
            <a:ext cx="5297624" cy="378291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2E23AD0-7CB4-4257-9E84-60A18A178252}"/>
              </a:ext>
            </a:extLst>
          </p:cNvPr>
          <p:cNvSpPr txBox="1"/>
          <p:nvPr/>
        </p:nvSpPr>
        <p:spPr>
          <a:xfrm>
            <a:off x="774849" y="1992866"/>
            <a:ext cx="59764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DIGITALISATIon</a:t>
            </a:r>
            <a:endParaRPr lang="en-US" b="1" cap="all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1D773E-8631-4D6A-9785-ECC9F41AC7FF}"/>
              </a:ext>
            </a:extLst>
          </p:cNvPr>
          <p:cNvSpPr txBox="1"/>
          <p:nvPr/>
        </p:nvSpPr>
        <p:spPr>
          <a:xfrm>
            <a:off x="774849" y="2781217"/>
            <a:ext cx="59764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DECENTRALISATIon</a:t>
            </a:r>
            <a:endParaRPr lang="en-US" b="1" cap="all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9A53F7-EF51-423F-9DFD-659FFB1FD1A4}"/>
              </a:ext>
            </a:extLst>
          </p:cNvPr>
          <p:cNvSpPr txBox="1"/>
          <p:nvPr/>
        </p:nvSpPr>
        <p:spPr>
          <a:xfrm>
            <a:off x="774849" y="4357919"/>
            <a:ext cx="59764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DEREGUlation</a:t>
            </a:r>
            <a:endParaRPr lang="en-US" b="1" cap="all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2590ED-7E80-4118-97CD-F8A0B3A7F8AD}"/>
              </a:ext>
            </a:extLst>
          </p:cNvPr>
          <p:cNvSpPr txBox="1"/>
          <p:nvPr/>
        </p:nvSpPr>
        <p:spPr>
          <a:xfrm>
            <a:off x="774849" y="3569568"/>
            <a:ext cx="59764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DECARBONISATIon</a:t>
            </a:r>
            <a:endParaRPr lang="en-US" b="1" cap="all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529BE9-2504-45C1-98D2-49A88C6AECEA}"/>
              </a:ext>
            </a:extLst>
          </p:cNvPr>
          <p:cNvSpPr txBox="1"/>
          <p:nvPr/>
        </p:nvSpPr>
        <p:spPr>
          <a:xfrm>
            <a:off x="774849" y="5146270"/>
            <a:ext cx="59764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cap="all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DEMOCRATISation</a:t>
            </a:r>
            <a:endParaRPr lang="en-US" b="1" cap="all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Content Placeholder 11">
            <a:extLst>
              <a:ext uri="{FF2B5EF4-FFF2-40B4-BE49-F238E27FC236}">
                <a16:creationId xmlns:a16="http://schemas.microsoft.com/office/drawing/2014/main" id="{BE0F2624-A30E-4CB8-ACA4-7A419630A2CE}"/>
              </a:ext>
            </a:extLst>
          </p:cNvPr>
          <p:cNvSpPr txBox="1">
            <a:spLocks/>
          </p:cNvSpPr>
          <p:nvPr/>
        </p:nvSpPr>
        <p:spPr bwMode="auto">
          <a:xfrm>
            <a:off x="5027016" y="3490099"/>
            <a:ext cx="1098949" cy="11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A52C"/>
              </a:buClr>
              <a:buSzPct val="100000"/>
              <a:buFont typeface="Arial" charset="0"/>
              <a:buNone/>
              <a:defRPr sz="3200" kern="1200">
                <a:solidFill>
                  <a:schemeClr val="accent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A52C"/>
              </a:buClr>
              <a:buFont typeface="Arial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A52C"/>
              </a:buClr>
              <a:buSzPct val="100000"/>
              <a:buFont typeface="Arial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A52C"/>
              </a:buClr>
              <a:buFont typeface="Arial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8A52C"/>
              </a:buClr>
              <a:buFont typeface="Arial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COLLECTIVE ENERGY ACTIVITIES</a:t>
            </a:r>
            <a:endParaRPr lang="en-BE" sz="1100" b="1" dirty="0"/>
          </a:p>
        </p:txBody>
      </p:sp>
    </p:spTree>
    <p:extLst>
      <p:ext uri="{BB962C8B-B14F-4D97-AF65-F5344CB8AC3E}">
        <p14:creationId xmlns:p14="http://schemas.microsoft.com/office/powerpoint/2010/main" val="18190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 animBg="1"/>
      <p:bldP spid="12" grpId="0" animBg="1"/>
      <p:bldP spid="1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8B40D-1591-D34A-803A-DBF7311C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852" y="3044711"/>
            <a:ext cx="10972800" cy="768577"/>
          </a:xfrm>
        </p:spPr>
        <p:txBody>
          <a:bodyPr>
            <a:noAutofit/>
          </a:bodyPr>
          <a:lstStyle/>
          <a:p>
            <a:pPr lvl="0" algn="l" defTabSz="914400" eaLnBrk="0" hangingPunct="0">
              <a:buSzPct val="100000"/>
            </a:pPr>
            <a:r>
              <a:rPr lang="nl-BE" sz="1800" b="1" dirty="0">
                <a:solidFill>
                  <a:srgbClr val="266066"/>
                </a:solidFill>
                <a:ea typeface="Times New Roman" pitchFamily="18" charset="0"/>
                <a:cs typeface="Times New Roman" pitchFamily="18" charset="0"/>
              </a:rPr>
              <a:t>Annelies Delnooz</a:t>
            </a:r>
            <a:br>
              <a:rPr lang="nl-BE" sz="1800" b="1" dirty="0">
                <a:solidFill>
                  <a:srgbClr val="056839"/>
                </a:solidFill>
                <a:cs typeface="Arial" pitchFamily="34" charset="0"/>
              </a:rPr>
            </a:br>
            <a:r>
              <a:rPr lang="nl-BE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Project Manager E-market</a:t>
            </a:r>
            <a:br>
              <a:rPr lang="nl-BE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nl-BE" sz="1800" dirty="0" bmk="_MailAutoSig">
                <a:solidFill>
                  <a:schemeClr val="accent4"/>
                </a:solidFill>
                <a:cs typeface="Times New Roman" pitchFamily="18" charset="0"/>
              </a:rPr>
              <a:t>Energy Technology</a:t>
            </a:r>
            <a:br>
              <a:rPr lang="nl-BE" sz="1800" dirty="0" bmk="_MailAutoSig">
                <a:solidFill>
                  <a:schemeClr val="accent4"/>
                </a:solidFill>
                <a:cs typeface="Arial" pitchFamily="34" charset="0"/>
              </a:rPr>
            </a:br>
            <a:r>
              <a:rPr lang="nl-BE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EnergyVille | Thor Park 8310 | 3600 Genk </a:t>
            </a:r>
            <a:br>
              <a:rPr lang="nl-BE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nl-BE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VITO NV | </a:t>
            </a:r>
            <a:r>
              <a:rPr lang="nl-BE" sz="1800" dirty="0" err="1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Boeretang</a:t>
            </a:r>
            <a:r>
              <a:rPr lang="nl-BE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 200 | 2400 Mol</a:t>
            </a:r>
            <a:br>
              <a:rPr lang="nl-BE" sz="1800" dirty="0" bmk="_MailAutoSig">
                <a:solidFill>
                  <a:schemeClr val="accent4"/>
                </a:solidFill>
                <a:cs typeface="Arial" pitchFamily="34" charset="0"/>
              </a:rPr>
            </a:br>
            <a:r>
              <a:rPr lang="en-US" sz="1800" dirty="0" bmk="_MailAutoSig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tel. +32 14 33 59 62</a:t>
            </a:r>
            <a:br>
              <a:rPr lang="en-US" sz="1800" dirty="0" bmk="_MailAutoSig">
                <a:solidFill>
                  <a:srgbClr val="8DC63F"/>
                </a:solidFill>
                <a:ea typeface="Times New Roman" pitchFamily="18" charset="0"/>
                <a:cs typeface="Times New Roman" pitchFamily="18" charset="0"/>
              </a:rPr>
            </a:br>
            <a:br>
              <a:rPr lang="en-US" sz="1600" dirty="0" bmk="_MailAutoSig">
                <a:solidFill>
                  <a:srgbClr val="8DC63F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nl-BE" sz="1600" dirty="0" bmk="_MailAutoSig">
                <a:solidFill>
                  <a:srgbClr val="266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Annelies.delnooz@vito.be </a:t>
            </a:r>
            <a:r>
              <a:rPr lang="en-US" sz="1600" dirty="0" bmk="_MailAutoSig">
                <a:solidFill>
                  <a:srgbClr val="266066"/>
                </a:solidFill>
                <a:ea typeface="Times New Roman" pitchFamily="18" charset="0"/>
                <a:cs typeface="Times New Roman" pitchFamily="18" charset="0"/>
              </a:rPr>
              <a:t>| </a:t>
            </a:r>
            <a:br>
              <a:rPr lang="en-US" sz="1600" dirty="0" bmk="_MailAutoSig">
                <a:solidFill>
                  <a:srgbClr val="266066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en-US" sz="1600" dirty="0" bmk="_MailAutoSig">
                <a:solidFill>
                  <a:srgbClr val="266066"/>
                </a:solidFill>
                <a:ea typeface="Times New Roman" pitchFamily="18" charset="0"/>
                <a:cs typeface="Times New Roman" pitchFamily="18" charset="0"/>
              </a:rPr>
              <a:t>Annelies.delnooz@energyville.be</a:t>
            </a:r>
            <a:br>
              <a:rPr lang="nl-BE" sz="1200" dirty="0">
                <a:solidFill>
                  <a:srgbClr val="00542A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bmk="_MailAutoSig">
                <a:solidFill>
                  <a:srgbClr val="8DC63F"/>
                </a:solidFill>
                <a:ea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 bmk="_MailAutoSig">
                <a:solidFill>
                  <a:srgbClr val="8DC63F"/>
                </a:solidFill>
                <a:ea typeface="Times New Roman" pitchFamily="18" charset="0"/>
                <a:cs typeface="Times New Roman" pitchFamily="18" charset="0"/>
              </a:rPr>
            </a:br>
            <a:endParaRPr lang="en-GB" sz="18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A88DA78-AE31-4958-9557-1504184F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09" y="1775269"/>
            <a:ext cx="2177750" cy="2756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4E1968-488A-487B-A96E-0680FB3098D2}"/>
              </a:ext>
            </a:extLst>
          </p:cNvPr>
          <p:cNvGrpSpPr/>
          <p:nvPr/>
        </p:nvGrpSpPr>
        <p:grpSpPr>
          <a:xfrm>
            <a:off x="3584938" y="6178177"/>
            <a:ext cx="5022125" cy="434496"/>
            <a:chOff x="3040207" y="6423504"/>
            <a:chExt cx="5022125" cy="4344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1AEA1B-828B-44F9-A9E5-30C1C95F0A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207" y="6439818"/>
              <a:ext cx="818722" cy="2962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8F01F5-9684-4159-BD09-C29488C26A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225" y="6423504"/>
              <a:ext cx="913418" cy="2729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650185-0493-4A96-B53A-EEEC32374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19" y="6463497"/>
              <a:ext cx="1027413" cy="2446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90749B-8B91-4144-8212-D351BBA8F1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2225" t="21592" r="11796" b="5316"/>
            <a:stretch/>
          </p:blipFill>
          <p:spPr>
            <a:xfrm>
              <a:off x="4194477" y="6439818"/>
              <a:ext cx="1159209" cy="41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26292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yville">
  <a:themeElements>
    <a:clrScheme name="EnergyVille">
      <a:dk1>
        <a:srgbClr val="73B632"/>
      </a:dk1>
      <a:lt1>
        <a:sysClr val="window" lastClr="FFFFFF"/>
      </a:lt1>
      <a:dk2>
        <a:srgbClr val="FFFFFE"/>
      </a:dk2>
      <a:lt2>
        <a:srgbClr val="FFFFFE"/>
      </a:lt2>
      <a:accent1>
        <a:srgbClr val="73B632"/>
      </a:accent1>
      <a:accent2>
        <a:srgbClr val="104C28"/>
      </a:accent2>
      <a:accent3>
        <a:srgbClr val="9BBB59"/>
      </a:accent3>
      <a:accent4>
        <a:srgbClr val="505150"/>
      </a:accent4>
      <a:accent5>
        <a:srgbClr val="141313"/>
      </a:accent5>
      <a:accent6>
        <a:srgbClr val="141313"/>
      </a:accent6>
      <a:hlink>
        <a:srgbClr val="141313"/>
      </a:hlink>
      <a:folHlink>
        <a:srgbClr val="1413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ergyville_newstyle2" id="{4F41BAC8-1883-974E-A4C5-A2BBE1F3E8DB}" vid="{44162E55-9A94-D240-AAA8-C0EC478EEB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2640979B82643A6F25741601FD90C" ma:contentTypeVersion="10" ma:contentTypeDescription="Een nieuw document maken." ma:contentTypeScope="" ma:versionID="6334a2587add8077718ae303b1409ae6">
  <xsd:schema xmlns:xsd="http://www.w3.org/2001/XMLSchema" xmlns:xs="http://www.w3.org/2001/XMLSchema" xmlns:p="http://schemas.microsoft.com/office/2006/metadata/properties" xmlns:ns3="dda79b11-755f-4633-948e-e75488037a51" targetNamespace="http://schemas.microsoft.com/office/2006/metadata/properties" ma:root="true" ma:fieldsID="9e9d140d0657aa6f023f3f1d5a7cf660" ns3:_="">
    <xsd:import namespace="dda79b11-755f-4633-948e-e75488037a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79b11-755f-4633-948e-e75488037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D00A08-A138-4FF7-A1F1-845674D1F985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da79b11-755f-4633-948e-e75488037a5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039ED9-5C60-40E1-8A75-81B4FC086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a79b11-755f-4633-948e-e75488037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FC7D64-8C06-4479-B6A0-E7161E2B7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energyville_newstyle_ip</Template>
  <TotalTime>18628</TotalTime>
  <Words>216</Words>
  <Application>Microsoft Office PowerPoint</Application>
  <PresentationFormat>Widescreen</PresentationFormat>
  <Paragraphs>69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Century Gothic</vt:lpstr>
      <vt:lpstr>Times New Roman</vt:lpstr>
      <vt:lpstr>Wingdings</vt:lpstr>
      <vt:lpstr>energyville</vt:lpstr>
      <vt:lpstr>PowerPoint Presentation</vt:lpstr>
      <vt:lpstr>Thor Park – Regulatory sandbox</vt:lpstr>
      <vt:lpstr>PowerPoint Presentation</vt:lpstr>
      <vt:lpstr>PowerPoint Presentation</vt:lpstr>
      <vt:lpstr>From an energy landscape in transition … to collaboration</vt:lpstr>
      <vt:lpstr>Annelies Delnooz Project Manager E-market Energy Technology EnergyVille | Thor Park 8310 | 3600 Genk  VITO NV | Boeretang 200 | 2400 Mol tel. +32 14 33 59 62  Annelies.delnooz@vito.be |  Annelies.delnooz@energyville.be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Delnooz Annelies</cp:lastModifiedBy>
  <cp:revision>547</cp:revision>
  <cp:lastPrinted>2018-02-27T10:28:38Z</cp:lastPrinted>
  <dcterms:created xsi:type="dcterms:W3CDTF">2016-06-28T09:18:21Z</dcterms:created>
  <dcterms:modified xsi:type="dcterms:W3CDTF">2021-10-04T13:33:53Z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type">
    <vt:lpwstr>9;#Documentation|24cc873b-1627-429f-9c32-8ee998ed88e7</vt:lpwstr>
  </property>
  <property fmtid="{D5CDD505-2E9C-101B-9397-08002B2CF9AE}" pid="3" name="document status">
    <vt:lpwstr/>
  </property>
  <property fmtid="{D5CDD505-2E9C-101B-9397-08002B2CF9AE}" pid="4" name="ContentTypeId">
    <vt:lpwstr>0x01010018A2640979B82643A6F25741601FD90C</vt:lpwstr>
  </property>
</Properties>
</file>