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4" r:id="rId3"/>
    <p:sldMasterId id="2147483658" r:id="rId4"/>
  </p:sldMasterIdLst>
  <p:notesMasterIdLst>
    <p:notesMasterId r:id="rId25"/>
  </p:notesMasterIdLst>
  <p:sldIdLst>
    <p:sldId id="256" r:id="rId5"/>
    <p:sldId id="298" r:id="rId6"/>
    <p:sldId id="2076136817" r:id="rId7"/>
    <p:sldId id="2076136818" r:id="rId8"/>
    <p:sldId id="259" r:id="rId9"/>
    <p:sldId id="2076136813" r:id="rId10"/>
    <p:sldId id="2076136821" r:id="rId11"/>
    <p:sldId id="2076136820" r:id="rId12"/>
    <p:sldId id="2076136824" r:id="rId13"/>
    <p:sldId id="2076136823" r:id="rId14"/>
    <p:sldId id="2076136826" r:id="rId15"/>
    <p:sldId id="2076136825" r:id="rId16"/>
    <p:sldId id="2076136829" r:id="rId17"/>
    <p:sldId id="2076136831" r:id="rId18"/>
    <p:sldId id="2076136827" r:id="rId19"/>
    <p:sldId id="2076136828" r:id="rId20"/>
    <p:sldId id="291" r:id="rId21"/>
    <p:sldId id="300" r:id="rId22"/>
    <p:sldId id="2076136833" r:id="rId23"/>
    <p:sldId id="290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96">
          <p15:clr>
            <a:srgbClr val="A4A3A4"/>
          </p15:clr>
        </p15:guide>
        <p15:guide id="2" pos="4195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49">
          <p15:clr>
            <a:srgbClr val="A4A3A4"/>
          </p15:clr>
        </p15:guide>
        <p15:guide id="5" pos="5375">
          <p15:clr>
            <a:srgbClr val="A4A3A4"/>
          </p15:clr>
        </p15:guide>
        <p15:guide id="6" orient="horz" pos="2488">
          <p15:clr>
            <a:srgbClr val="A4A3A4"/>
          </p15:clr>
        </p15:guide>
        <p15:guide id="7" pos="2812">
          <p15:clr>
            <a:srgbClr val="A4A3A4"/>
          </p15:clr>
        </p15:guide>
        <p15:guide id="8" orient="horz" pos="175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hm8iCdZQ3PTOUMWo1b4iXo42y2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2896"/>
        <p:guide pos="4195"/>
        <p:guide orient="horz" pos="1552"/>
        <p:guide pos="249"/>
        <p:guide pos="5375"/>
        <p:guide orient="horz" pos="2488"/>
        <p:guide pos="2812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6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77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ACE91-1CD4-4BC0-AB09-6884B51F6DF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5ED3E50E-0762-40EB-BADD-DE465E84A458}">
      <dgm:prSet phldrT="[Tekst]" custT="1"/>
      <dgm:spPr/>
      <dgm:t>
        <a:bodyPr/>
        <a:lstStyle/>
        <a:p>
          <a:r>
            <a:rPr lang="nl-NL" sz="1200" dirty="0"/>
            <a:t>Energie ecosysteem in Vlaanderen</a:t>
          </a:r>
          <a:endParaRPr lang="nl-BE" sz="1200" dirty="0"/>
        </a:p>
      </dgm:t>
    </dgm:pt>
    <dgm:pt modelId="{28E13CC0-4581-4B72-9767-1FBB655292B2}" type="parTrans" cxnId="{C5924FCE-D00E-4C37-A8AA-01A1BC62C18F}">
      <dgm:prSet/>
      <dgm:spPr/>
      <dgm:t>
        <a:bodyPr/>
        <a:lstStyle/>
        <a:p>
          <a:endParaRPr lang="nl-BE"/>
        </a:p>
      </dgm:t>
    </dgm:pt>
    <dgm:pt modelId="{45A8C042-8D74-402C-A892-F5CC48060F33}" type="sibTrans" cxnId="{C5924FCE-D00E-4C37-A8AA-01A1BC62C18F}">
      <dgm:prSet/>
      <dgm:spPr/>
      <dgm:t>
        <a:bodyPr/>
        <a:lstStyle/>
        <a:p>
          <a:endParaRPr lang="nl-BE"/>
        </a:p>
      </dgm:t>
    </dgm:pt>
    <dgm:pt modelId="{E7037741-D47B-4998-A079-F04970999A5F}">
      <dgm:prSet phldrT="[Tekst]"/>
      <dgm:spPr/>
      <dgm:t>
        <a:bodyPr/>
        <a:lstStyle/>
        <a:p>
          <a:r>
            <a:rPr lang="nl-NL" b="1" dirty="0"/>
            <a:t>INSPIREREN</a:t>
          </a:r>
          <a:r>
            <a:rPr lang="nl-NL" dirty="0"/>
            <a:t> Kennis van technologie en markt</a:t>
          </a:r>
          <a:endParaRPr lang="nl-BE" dirty="0"/>
        </a:p>
      </dgm:t>
    </dgm:pt>
    <dgm:pt modelId="{FDF28A9D-91DA-4926-AC51-D20C8C2447BB}" type="parTrans" cxnId="{068622FF-8A74-4DB3-BA14-36F3F9B214AC}">
      <dgm:prSet/>
      <dgm:spPr/>
      <dgm:t>
        <a:bodyPr/>
        <a:lstStyle/>
        <a:p>
          <a:endParaRPr lang="nl-BE"/>
        </a:p>
      </dgm:t>
    </dgm:pt>
    <dgm:pt modelId="{03E32CC4-63B4-4017-9571-3BCDDF99261D}" type="sibTrans" cxnId="{068622FF-8A74-4DB3-BA14-36F3F9B214AC}">
      <dgm:prSet/>
      <dgm:spPr/>
      <dgm:t>
        <a:bodyPr/>
        <a:lstStyle/>
        <a:p>
          <a:endParaRPr lang="nl-BE"/>
        </a:p>
      </dgm:t>
    </dgm:pt>
    <dgm:pt modelId="{6E9D66E9-EBC6-44C2-8E31-7E4CA1B07667}">
      <dgm:prSet phldrT="[Tekst]"/>
      <dgm:spPr/>
      <dgm:t>
        <a:bodyPr/>
        <a:lstStyle/>
        <a:p>
          <a:r>
            <a:rPr lang="nl-NL" b="1" dirty="0"/>
            <a:t>VERBINDEN</a:t>
          </a:r>
        </a:p>
        <a:p>
          <a:r>
            <a:rPr lang="nl-NL" dirty="0"/>
            <a:t>Ecosysteem</a:t>
          </a:r>
        </a:p>
        <a:p>
          <a:r>
            <a:rPr lang="nl-NL" dirty="0"/>
            <a:t>Samenwerken</a:t>
          </a:r>
        </a:p>
        <a:p>
          <a:r>
            <a:rPr lang="nl-NL" dirty="0"/>
            <a:t>Events</a:t>
          </a:r>
          <a:endParaRPr lang="nl-BE" dirty="0"/>
        </a:p>
      </dgm:t>
    </dgm:pt>
    <dgm:pt modelId="{914C3CEB-90EA-4642-8790-0462DE200313}" type="parTrans" cxnId="{768A23D2-47E3-4858-8359-C1052DAA0165}">
      <dgm:prSet/>
      <dgm:spPr/>
      <dgm:t>
        <a:bodyPr/>
        <a:lstStyle/>
        <a:p>
          <a:endParaRPr lang="nl-BE"/>
        </a:p>
      </dgm:t>
    </dgm:pt>
    <dgm:pt modelId="{1C7A145C-99E1-483C-88A3-4D3A9A48EC15}" type="sibTrans" cxnId="{768A23D2-47E3-4858-8359-C1052DAA0165}">
      <dgm:prSet/>
      <dgm:spPr/>
      <dgm:t>
        <a:bodyPr/>
        <a:lstStyle/>
        <a:p>
          <a:endParaRPr lang="nl-BE"/>
        </a:p>
      </dgm:t>
    </dgm:pt>
    <dgm:pt modelId="{B5942E1A-87B8-4061-A941-3BDB1E9EB62F}">
      <dgm:prSet phldrT="[Tekst]"/>
      <dgm:spPr/>
      <dgm:t>
        <a:bodyPr/>
        <a:lstStyle/>
        <a:p>
          <a:r>
            <a:rPr lang="nl-NL" b="1" dirty="0"/>
            <a:t>VERSNELLEN</a:t>
          </a:r>
        </a:p>
        <a:p>
          <a:r>
            <a:rPr lang="nl-NL" b="0" dirty="0"/>
            <a:t>Innovatie</a:t>
          </a:r>
        </a:p>
        <a:p>
          <a:r>
            <a:rPr lang="nl-NL" b="0" dirty="0"/>
            <a:t>Positioneren</a:t>
          </a:r>
        </a:p>
        <a:p>
          <a:r>
            <a:rPr lang="nl-NL" b="0" dirty="0"/>
            <a:t>Podium</a:t>
          </a:r>
        </a:p>
        <a:p>
          <a:endParaRPr lang="nl-BE" b="1" dirty="0"/>
        </a:p>
      </dgm:t>
    </dgm:pt>
    <dgm:pt modelId="{B731BE24-ACBA-4B7E-97DF-9D7F6A1FC012}" type="parTrans" cxnId="{974D018A-CA91-473C-BA92-FB21F33AE8E3}">
      <dgm:prSet/>
      <dgm:spPr/>
      <dgm:t>
        <a:bodyPr/>
        <a:lstStyle/>
        <a:p>
          <a:endParaRPr lang="nl-BE"/>
        </a:p>
      </dgm:t>
    </dgm:pt>
    <dgm:pt modelId="{CAAB192C-41B6-402E-96EB-C73D1B6A9378}" type="sibTrans" cxnId="{974D018A-CA91-473C-BA92-FB21F33AE8E3}">
      <dgm:prSet/>
      <dgm:spPr/>
      <dgm:t>
        <a:bodyPr/>
        <a:lstStyle/>
        <a:p>
          <a:endParaRPr lang="nl-BE"/>
        </a:p>
      </dgm:t>
    </dgm:pt>
    <dgm:pt modelId="{1F0BA3D7-C0A8-4B89-AF85-223B7047A706}" type="pres">
      <dgm:prSet presAssocID="{663ACE91-1CD4-4BC0-AB09-6884B51F6D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31EF66-78AE-473D-B8D5-D7130BA4315D}" type="pres">
      <dgm:prSet presAssocID="{5ED3E50E-0762-40EB-BADD-DE465E84A458}" presName="centerShape" presStyleLbl="node0" presStyleIdx="0" presStyleCnt="1" custScaleX="140155" custScaleY="134081"/>
      <dgm:spPr/>
    </dgm:pt>
    <dgm:pt modelId="{311AD3E0-D1E3-41A5-85D8-74BE2193DDD6}" type="pres">
      <dgm:prSet presAssocID="{E7037741-D47B-4998-A079-F04970999A5F}" presName="node" presStyleLbl="node1" presStyleIdx="0" presStyleCnt="3">
        <dgm:presLayoutVars>
          <dgm:bulletEnabled val="1"/>
        </dgm:presLayoutVars>
      </dgm:prSet>
      <dgm:spPr/>
    </dgm:pt>
    <dgm:pt modelId="{234638D2-183C-4B29-B63D-C691940CBC24}" type="pres">
      <dgm:prSet presAssocID="{E7037741-D47B-4998-A079-F04970999A5F}" presName="dummy" presStyleCnt="0"/>
      <dgm:spPr/>
    </dgm:pt>
    <dgm:pt modelId="{2F0E028B-CACC-4139-817B-4208D5B5DF18}" type="pres">
      <dgm:prSet presAssocID="{03E32CC4-63B4-4017-9571-3BCDDF99261D}" presName="sibTrans" presStyleLbl="sibTrans2D1" presStyleIdx="0" presStyleCnt="3"/>
      <dgm:spPr/>
    </dgm:pt>
    <dgm:pt modelId="{3FD85A6D-B47D-4AE0-B9AF-377A1BD199FB}" type="pres">
      <dgm:prSet presAssocID="{6E9D66E9-EBC6-44C2-8E31-7E4CA1B07667}" presName="node" presStyleLbl="node1" presStyleIdx="1" presStyleCnt="3">
        <dgm:presLayoutVars>
          <dgm:bulletEnabled val="1"/>
        </dgm:presLayoutVars>
      </dgm:prSet>
      <dgm:spPr/>
    </dgm:pt>
    <dgm:pt modelId="{07F4B1EE-99DC-41F5-A4E7-2D8C54DB6A1B}" type="pres">
      <dgm:prSet presAssocID="{6E9D66E9-EBC6-44C2-8E31-7E4CA1B07667}" presName="dummy" presStyleCnt="0"/>
      <dgm:spPr/>
    </dgm:pt>
    <dgm:pt modelId="{497C8965-9D60-4351-9999-763CC98B1F92}" type="pres">
      <dgm:prSet presAssocID="{1C7A145C-99E1-483C-88A3-4D3A9A48EC15}" presName="sibTrans" presStyleLbl="sibTrans2D1" presStyleIdx="1" presStyleCnt="3"/>
      <dgm:spPr/>
    </dgm:pt>
    <dgm:pt modelId="{BD20828A-13BF-436F-961E-206A37CCD4C0}" type="pres">
      <dgm:prSet presAssocID="{B5942E1A-87B8-4061-A941-3BDB1E9EB62F}" presName="node" presStyleLbl="node1" presStyleIdx="2" presStyleCnt="3">
        <dgm:presLayoutVars>
          <dgm:bulletEnabled val="1"/>
        </dgm:presLayoutVars>
      </dgm:prSet>
      <dgm:spPr/>
    </dgm:pt>
    <dgm:pt modelId="{E50667DB-96B2-4D75-9185-1A16A31124A0}" type="pres">
      <dgm:prSet presAssocID="{B5942E1A-87B8-4061-A941-3BDB1E9EB62F}" presName="dummy" presStyleCnt="0"/>
      <dgm:spPr/>
    </dgm:pt>
    <dgm:pt modelId="{0093D0D6-B872-4EA5-BAB6-C44824DFBF60}" type="pres">
      <dgm:prSet presAssocID="{CAAB192C-41B6-402E-96EB-C73D1B6A9378}" presName="sibTrans" presStyleLbl="sibTrans2D1" presStyleIdx="2" presStyleCnt="3"/>
      <dgm:spPr/>
    </dgm:pt>
  </dgm:ptLst>
  <dgm:cxnLst>
    <dgm:cxn modelId="{02758006-6B29-469A-AA67-00FE870769B1}" type="presOf" srcId="{1C7A145C-99E1-483C-88A3-4D3A9A48EC15}" destId="{497C8965-9D60-4351-9999-763CC98B1F92}" srcOrd="0" destOrd="0" presId="urn:microsoft.com/office/officeart/2005/8/layout/radial6"/>
    <dgm:cxn modelId="{B8BC2A1C-91A6-483F-86BB-DC4599D0CDF3}" type="presOf" srcId="{03E32CC4-63B4-4017-9571-3BCDDF99261D}" destId="{2F0E028B-CACC-4139-817B-4208D5B5DF18}" srcOrd="0" destOrd="0" presId="urn:microsoft.com/office/officeart/2005/8/layout/radial6"/>
    <dgm:cxn modelId="{21437829-14FC-4B05-9C7C-A3C3D20242EB}" type="presOf" srcId="{CAAB192C-41B6-402E-96EB-C73D1B6A9378}" destId="{0093D0D6-B872-4EA5-BAB6-C44824DFBF60}" srcOrd="0" destOrd="0" presId="urn:microsoft.com/office/officeart/2005/8/layout/radial6"/>
    <dgm:cxn modelId="{B674E468-8D4A-400C-8395-A03D6801E7CD}" type="presOf" srcId="{E7037741-D47B-4998-A079-F04970999A5F}" destId="{311AD3E0-D1E3-41A5-85D8-74BE2193DDD6}" srcOrd="0" destOrd="0" presId="urn:microsoft.com/office/officeart/2005/8/layout/radial6"/>
    <dgm:cxn modelId="{3307C56A-65E5-4798-846C-8C4C68A8BA1B}" type="presOf" srcId="{5ED3E50E-0762-40EB-BADD-DE465E84A458}" destId="{1A31EF66-78AE-473D-B8D5-D7130BA4315D}" srcOrd="0" destOrd="0" presId="urn:microsoft.com/office/officeart/2005/8/layout/radial6"/>
    <dgm:cxn modelId="{FB656D57-3E85-4BD8-B5AC-2662922BAFC5}" type="presOf" srcId="{6E9D66E9-EBC6-44C2-8E31-7E4CA1B07667}" destId="{3FD85A6D-B47D-4AE0-B9AF-377A1BD199FB}" srcOrd="0" destOrd="0" presId="urn:microsoft.com/office/officeart/2005/8/layout/radial6"/>
    <dgm:cxn modelId="{974D018A-CA91-473C-BA92-FB21F33AE8E3}" srcId="{5ED3E50E-0762-40EB-BADD-DE465E84A458}" destId="{B5942E1A-87B8-4061-A941-3BDB1E9EB62F}" srcOrd="2" destOrd="0" parTransId="{B731BE24-ACBA-4B7E-97DF-9D7F6A1FC012}" sibTransId="{CAAB192C-41B6-402E-96EB-C73D1B6A9378}"/>
    <dgm:cxn modelId="{F21CA3A2-6533-4F79-801A-A2119C3DDCB2}" type="presOf" srcId="{B5942E1A-87B8-4061-A941-3BDB1E9EB62F}" destId="{BD20828A-13BF-436F-961E-206A37CCD4C0}" srcOrd="0" destOrd="0" presId="urn:microsoft.com/office/officeart/2005/8/layout/radial6"/>
    <dgm:cxn modelId="{083F19AF-FCB8-4696-9B05-05E4C8124829}" type="presOf" srcId="{663ACE91-1CD4-4BC0-AB09-6884B51F6DFA}" destId="{1F0BA3D7-C0A8-4B89-AF85-223B7047A706}" srcOrd="0" destOrd="0" presId="urn:microsoft.com/office/officeart/2005/8/layout/radial6"/>
    <dgm:cxn modelId="{C5924FCE-D00E-4C37-A8AA-01A1BC62C18F}" srcId="{663ACE91-1CD4-4BC0-AB09-6884B51F6DFA}" destId="{5ED3E50E-0762-40EB-BADD-DE465E84A458}" srcOrd="0" destOrd="0" parTransId="{28E13CC0-4581-4B72-9767-1FBB655292B2}" sibTransId="{45A8C042-8D74-402C-A892-F5CC48060F33}"/>
    <dgm:cxn modelId="{768A23D2-47E3-4858-8359-C1052DAA0165}" srcId="{5ED3E50E-0762-40EB-BADD-DE465E84A458}" destId="{6E9D66E9-EBC6-44C2-8E31-7E4CA1B07667}" srcOrd="1" destOrd="0" parTransId="{914C3CEB-90EA-4642-8790-0462DE200313}" sibTransId="{1C7A145C-99E1-483C-88A3-4D3A9A48EC15}"/>
    <dgm:cxn modelId="{068622FF-8A74-4DB3-BA14-36F3F9B214AC}" srcId="{5ED3E50E-0762-40EB-BADD-DE465E84A458}" destId="{E7037741-D47B-4998-A079-F04970999A5F}" srcOrd="0" destOrd="0" parTransId="{FDF28A9D-91DA-4926-AC51-D20C8C2447BB}" sibTransId="{03E32CC4-63B4-4017-9571-3BCDDF99261D}"/>
    <dgm:cxn modelId="{18616E73-2FDA-43A6-B93F-B9E48B13617B}" type="presParOf" srcId="{1F0BA3D7-C0A8-4B89-AF85-223B7047A706}" destId="{1A31EF66-78AE-473D-B8D5-D7130BA4315D}" srcOrd="0" destOrd="0" presId="urn:microsoft.com/office/officeart/2005/8/layout/radial6"/>
    <dgm:cxn modelId="{8045560F-27D2-402D-95B2-4E8E1C775124}" type="presParOf" srcId="{1F0BA3D7-C0A8-4B89-AF85-223B7047A706}" destId="{311AD3E0-D1E3-41A5-85D8-74BE2193DDD6}" srcOrd="1" destOrd="0" presId="urn:microsoft.com/office/officeart/2005/8/layout/radial6"/>
    <dgm:cxn modelId="{593E7AE1-0001-421A-BC99-96BC92C7BAAD}" type="presParOf" srcId="{1F0BA3D7-C0A8-4B89-AF85-223B7047A706}" destId="{234638D2-183C-4B29-B63D-C691940CBC24}" srcOrd="2" destOrd="0" presId="urn:microsoft.com/office/officeart/2005/8/layout/radial6"/>
    <dgm:cxn modelId="{EB9656D6-2EC6-48DB-ABF1-1706CE837CDE}" type="presParOf" srcId="{1F0BA3D7-C0A8-4B89-AF85-223B7047A706}" destId="{2F0E028B-CACC-4139-817B-4208D5B5DF18}" srcOrd="3" destOrd="0" presId="urn:microsoft.com/office/officeart/2005/8/layout/radial6"/>
    <dgm:cxn modelId="{EEE5589B-47A9-4934-8B6F-117D07D6D7EF}" type="presParOf" srcId="{1F0BA3D7-C0A8-4B89-AF85-223B7047A706}" destId="{3FD85A6D-B47D-4AE0-B9AF-377A1BD199FB}" srcOrd="4" destOrd="0" presId="urn:microsoft.com/office/officeart/2005/8/layout/radial6"/>
    <dgm:cxn modelId="{5085ECF2-0AEA-466E-B878-FD3E9BD27952}" type="presParOf" srcId="{1F0BA3D7-C0A8-4B89-AF85-223B7047A706}" destId="{07F4B1EE-99DC-41F5-A4E7-2D8C54DB6A1B}" srcOrd="5" destOrd="0" presId="urn:microsoft.com/office/officeart/2005/8/layout/radial6"/>
    <dgm:cxn modelId="{482439D0-0747-4307-8F66-425E42AA5C78}" type="presParOf" srcId="{1F0BA3D7-C0A8-4B89-AF85-223B7047A706}" destId="{497C8965-9D60-4351-9999-763CC98B1F92}" srcOrd="6" destOrd="0" presId="urn:microsoft.com/office/officeart/2005/8/layout/radial6"/>
    <dgm:cxn modelId="{351C4C7D-C51A-4C47-A993-526D7A482662}" type="presParOf" srcId="{1F0BA3D7-C0A8-4B89-AF85-223B7047A706}" destId="{BD20828A-13BF-436F-961E-206A37CCD4C0}" srcOrd="7" destOrd="0" presId="urn:microsoft.com/office/officeart/2005/8/layout/radial6"/>
    <dgm:cxn modelId="{2832B6D3-A200-43A2-9C2B-F7272A78E414}" type="presParOf" srcId="{1F0BA3D7-C0A8-4B89-AF85-223B7047A706}" destId="{E50667DB-96B2-4D75-9185-1A16A31124A0}" srcOrd="8" destOrd="0" presId="urn:microsoft.com/office/officeart/2005/8/layout/radial6"/>
    <dgm:cxn modelId="{4123623A-21B0-4931-B2B8-984666B57F8F}" type="presParOf" srcId="{1F0BA3D7-C0A8-4B89-AF85-223B7047A706}" destId="{0093D0D6-B872-4EA5-BAB6-C44824DFBF6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3D0D6-B872-4EA5-BAB6-C44824DFBF60}">
      <dsp:nvSpPr>
        <dsp:cNvPr id="0" name=""/>
        <dsp:cNvSpPr/>
      </dsp:nvSpPr>
      <dsp:spPr>
        <a:xfrm>
          <a:off x="815352" y="369127"/>
          <a:ext cx="2455521" cy="245552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C8965-9D60-4351-9999-763CC98B1F92}">
      <dsp:nvSpPr>
        <dsp:cNvPr id="0" name=""/>
        <dsp:cNvSpPr/>
      </dsp:nvSpPr>
      <dsp:spPr>
        <a:xfrm>
          <a:off x="815352" y="369127"/>
          <a:ext cx="2455521" cy="2455521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E028B-CACC-4139-817B-4208D5B5DF18}">
      <dsp:nvSpPr>
        <dsp:cNvPr id="0" name=""/>
        <dsp:cNvSpPr/>
      </dsp:nvSpPr>
      <dsp:spPr>
        <a:xfrm>
          <a:off x="815352" y="369127"/>
          <a:ext cx="2455521" cy="2455521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EF66-78AE-473D-B8D5-D7130BA4315D}">
      <dsp:nvSpPr>
        <dsp:cNvPr id="0" name=""/>
        <dsp:cNvSpPr/>
      </dsp:nvSpPr>
      <dsp:spPr>
        <a:xfrm>
          <a:off x="1250330" y="838463"/>
          <a:ext cx="1585565" cy="1516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Energie ecosysteem in Vlaanderen</a:t>
          </a:r>
          <a:endParaRPr lang="nl-BE" sz="1200" kern="1200" dirty="0"/>
        </a:p>
      </dsp:txBody>
      <dsp:txXfrm>
        <a:off x="1482531" y="1060601"/>
        <a:ext cx="1121163" cy="1072574"/>
      </dsp:txXfrm>
    </dsp:sp>
    <dsp:sp modelId="{311AD3E0-D1E3-41A5-85D8-74BE2193DDD6}">
      <dsp:nvSpPr>
        <dsp:cNvPr id="0" name=""/>
        <dsp:cNvSpPr/>
      </dsp:nvSpPr>
      <dsp:spPr>
        <a:xfrm>
          <a:off x="1647160" y="1683"/>
          <a:ext cx="791905" cy="79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b="1" kern="1200" dirty="0"/>
            <a:t>INSPIREREN</a:t>
          </a:r>
          <a:r>
            <a:rPr lang="nl-NL" sz="600" kern="1200" dirty="0"/>
            <a:t> Kennis van technologie en markt</a:t>
          </a:r>
          <a:endParaRPr lang="nl-BE" sz="600" kern="1200" dirty="0"/>
        </a:p>
      </dsp:txBody>
      <dsp:txXfrm>
        <a:off x="1763132" y="117655"/>
        <a:ext cx="559961" cy="559961"/>
      </dsp:txXfrm>
    </dsp:sp>
    <dsp:sp modelId="{3FD85A6D-B47D-4AE0-B9AF-377A1BD199FB}">
      <dsp:nvSpPr>
        <dsp:cNvPr id="0" name=""/>
        <dsp:cNvSpPr/>
      </dsp:nvSpPr>
      <dsp:spPr>
        <a:xfrm>
          <a:off x="2685742" y="1800561"/>
          <a:ext cx="791905" cy="7919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b="1" kern="1200" dirty="0"/>
            <a:t>VERBINDEN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Ecosysteem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Samenwerken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kern="1200" dirty="0"/>
            <a:t>Events</a:t>
          </a:r>
          <a:endParaRPr lang="nl-BE" sz="600" kern="1200" dirty="0"/>
        </a:p>
      </dsp:txBody>
      <dsp:txXfrm>
        <a:off x="2801714" y="1916533"/>
        <a:ext cx="559961" cy="559961"/>
      </dsp:txXfrm>
    </dsp:sp>
    <dsp:sp modelId="{BD20828A-13BF-436F-961E-206A37CCD4C0}">
      <dsp:nvSpPr>
        <dsp:cNvPr id="0" name=""/>
        <dsp:cNvSpPr/>
      </dsp:nvSpPr>
      <dsp:spPr>
        <a:xfrm>
          <a:off x="608577" y="1800561"/>
          <a:ext cx="791905" cy="791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b="1" kern="1200" dirty="0"/>
            <a:t>VERSNELLEN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b="0" kern="1200" dirty="0"/>
            <a:t>Innovatie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b="0" kern="1200" dirty="0"/>
            <a:t>Positioneren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00" b="0" kern="1200" dirty="0"/>
            <a:t>Podium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600" b="1" kern="1200" dirty="0"/>
        </a:p>
      </dsp:txBody>
      <dsp:txXfrm>
        <a:off x="724549" y="1916533"/>
        <a:ext cx="559961" cy="55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19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27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87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27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>
  <p:cSld name="Titelslide zonder fo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3"/>
          <p:cNvSpPr txBox="1">
            <a:spLocks noGrp="1"/>
          </p:cNvSpPr>
          <p:nvPr>
            <p:ph type="title"/>
          </p:nvPr>
        </p:nvSpPr>
        <p:spPr>
          <a:xfrm>
            <a:off x="455398" y="2363397"/>
            <a:ext cx="6364505" cy="99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pagina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7"/>
          <p:cNvSpPr txBox="1">
            <a:spLocks noGrp="1"/>
          </p:cNvSpPr>
          <p:nvPr>
            <p:ph type="title"/>
          </p:nvPr>
        </p:nvSpPr>
        <p:spPr>
          <a:xfrm>
            <a:off x="513359" y="1759462"/>
            <a:ext cx="5035550" cy="88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1_Foto 10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5"/>
          <p:cNvSpPr/>
          <p:nvPr/>
        </p:nvSpPr>
        <p:spPr>
          <a:xfrm>
            <a:off x="4979441" y="2986088"/>
            <a:ext cx="5181603" cy="1762125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15"/>
          <p:cNvSpPr txBox="1"/>
          <p:nvPr/>
        </p:nvSpPr>
        <p:spPr>
          <a:xfrm>
            <a:off x="5589542" y="2986088"/>
            <a:ext cx="4724400" cy="17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nl-N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Max 2 lijnen/geen bullets/1 idee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stafel" type="obj">
  <p:cSld name="Inhoudstafe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5"/>
          <p:cNvSpPr txBox="1">
            <a:spLocks noGrp="1"/>
          </p:cNvSpPr>
          <p:nvPr>
            <p:ph type="title"/>
          </p:nvPr>
        </p:nvSpPr>
        <p:spPr>
          <a:xfrm>
            <a:off x="587084" y="768505"/>
            <a:ext cx="7886700" cy="6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5"/>
          <p:cNvSpPr txBox="1">
            <a:spLocks noGrp="1"/>
          </p:cNvSpPr>
          <p:nvPr>
            <p:ph type="body" idx="1"/>
          </p:nvPr>
        </p:nvSpPr>
        <p:spPr>
          <a:xfrm>
            <a:off x="588963" y="1761928"/>
            <a:ext cx="7886700" cy="189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980"/>
              <a:buFont typeface="Arial"/>
              <a:buChar char="•"/>
              <a:defRPr sz="1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82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title"/>
          </p:nvPr>
        </p:nvSpPr>
        <p:spPr>
          <a:xfrm>
            <a:off x="455398" y="2228852"/>
            <a:ext cx="6364505" cy="207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1448" y="222883"/>
            <a:ext cx="1466964" cy="6594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2"/>
          <p:cNvSpPr/>
          <p:nvPr/>
        </p:nvSpPr>
        <p:spPr>
          <a:xfrm>
            <a:off x="-1428750" y="-1371600"/>
            <a:ext cx="14599920" cy="8686800"/>
          </a:xfrm>
          <a:custGeom>
            <a:avLst/>
            <a:gdLst/>
            <a:ahLst/>
            <a:cxnLst/>
            <a:rect l="l" t="t" r="r" b="b"/>
            <a:pathLst>
              <a:path w="14599920" h="11582400" extrusionOk="0">
                <a:moveTo>
                  <a:pt x="0" y="11582400"/>
                </a:moveTo>
                <a:lnTo>
                  <a:pt x="7042150" y="7715250"/>
                </a:lnTo>
                <a:cubicBezTo>
                  <a:pt x="10326370" y="6033770"/>
                  <a:pt x="7907232" y="3724275"/>
                  <a:pt x="10538460" y="2240280"/>
                </a:cubicBezTo>
                <a:cubicBezTo>
                  <a:pt x="13169688" y="756285"/>
                  <a:pt x="13246100" y="746760"/>
                  <a:pt x="14599920" y="0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017" y="338483"/>
            <a:ext cx="1363781" cy="6000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76"/>
          <p:cNvCxnSpPr/>
          <p:nvPr/>
        </p:nvCxnSpPr>
        <p:spPr>
          <a:xfrm>
            <a:off x="-685800" y="1669765"/>
            <a:ext cx="4517136" cy="0"/>
          </a:xfrm>
          <a:prstGeom prst="straightConnector1">
            <a:avLst/>
          </a:prstGeom>
          <a:noFill/>
          <a:ln w="254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76"/>
          <p:cNvSpPr txBox="1">
            <a:spLocks noGrp="1"/>
          </p:cNvSpPr>
          <p:nvPr>
            <p:ph type="title"/>
          </p:nvPr>
        </p:nvSpPr>
        <p:spPr>
          <a:xfrm>
            <a:off x="538353" y="1783087"/>
            <a:ext cx="7994142" cy="5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8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8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8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D89A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4"/>
          <p:cNvSpPr txBox="1">
            <a:spLocks noGrp="1"/>
          </p:cNvSpPr>
          <p:nvPr>
            <p:ph type="title"/>
          </p:nvPr>
        </p:nvSpPr>
        <p:spPr>
          <a:xfrm>
            <a:off x="590550" y="761150"/>
            <a:ext cx="7886700" cy="26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4"/>
          <p:cNvSpPr txBox="1">
            <a:spLocks noGrp="1"/>
          </p:cNvSpPr>
          <p:nvPr>
            <p:ph type="body" idx="1"/>
          </p:nvPr>
        </p:nvSpPr>
        <p:spPr>
          <a:xfrm>
            <a:off x="590550" y="2000251"/>
            <a:ext cx="7886700" cy="189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6574"/>
            <a:ext cx="9277335" cy="1211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104"/>
          <p:cNvCxnSpPr/>
          <p:nvPr/>
        </p:nvCxnSpPr>
        <p:spPr>
          <a:xfrm>
            <a:off x="-813816" y="575954"/>
            <a:ext cx="3400474" cy="0"/>
          </a:xfrm>
          <a:prstGeom prst="straightConnector1">
            <a:avLst/>
          </a:prstGeom>
          <a:noFill/>
          <a:ln w="254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" name="Google Shape;30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1448" y="222883"/>
            <a:ext cx="1466964" cy="659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520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2">
          <p15:clr>
            <a:srgbClr val="F26B43"/>
          </p15:clr>
        </p15:guide>
        <p15:guide id="2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flux50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flux50.com/about/" TargetMode="External"/><Relationship Id="rId4" Type="http://schemas.openxmlformats.org/officeDocument/2006/relationships/hyperlink" Target="mailto:info@flux50.com" TargetMode="Externa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6"/>
          <p:cNvSpPr txBox="1">
            <a:spLocks noGrp="1"/>
          </p:cNvSpPr>
          <p:nvPr>
            <p:ph type="title"/>
          </p:nvPr>
        </p:nvSpPr>
        <p:spPr>
          <a:xfrm>
            <a:off x="710985" y="2566217"/>
            <a:ext cx="7301258" cy="147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br>
              <a:rPr lang="nl-BE" dirty="0"/>
            </a:br>
            <a:r>
              <a:rPr lang="nl-BE" dirty="0"/>
              <a:t>DAG VAN DE ENERGIEGEMEENSCHAP</a:t>
            </a:r>
            <a:br>
              <a:rPr lang="nl-BE" dirty="0"/>
            </a:br>
            <a:br>
              <a:rPr lang="nl-NL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br>
              <a:rPr lang="nl-NL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nl-NL" dirty="0">
                <a:latin typeface="Aharoni" panose="020B0604020202020204" pitchFamily="2" charset="-79"/>
                <a:cs typeface="Aharoni" panose="020B0604020202020204" pitchFamily="2" charset="-79"/>
              </a:rPr>
              <a:t>Energiegemeenschappen: maximale inclusiviteit met collectieve en systeemoplossingen</a:t>
            </a:r>
            <a:br>
              <a:rPr lang="nl-NL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br>
              <a:rPr lang="nl-BE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nl-BE" dirty="0">
                <a:latin typeface="Aharoni" panose="020B0604020202020204" pitchFamily="2" charset="-79"/>
                <a:cs typeface="Aharoni" panose="020B0604020202020204" pitchFamily="2" charset="-79"/>
              </a:rPr>
              <a:t>25/09/2024</a:t>
            </a:r>
            <a:endParaRPr dirty="0">
              <a:latin typeface="Aharoni" panose="020B0604020202020204" pitchFamily="2" charset="-79"/>
              <a:cs typeface="Aharoni" panose="020B0604020202020204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9424A-BED3-2B2C-171F-A0AACD11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4" y="166160"/>
            <a:ext cx="7886700" cy="688623"/>
          </a:xfrm>
        </p:spPr>
        <p:txBody>
          <a:bodyPr/>
          <a:lstStyle/>
          <a:p>
            <a:r>
              <a:rPr lang="nl-NL" dirty="0"/>
              <a:t>Flux50 Lerend Netwerk 2023-2024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432957-0BA6-C92A-9EAB-B08013B29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Het ontbreekt aan een duidelijke </a:t>
            </a:r>
            <a:r>
              <a:rPr lang="nl-NL" sz="1800" b="1" i="0" u="none" strike="noStrike" baseline="0" dirty="0">
                <a:solidFill>
                  <a:srgbClr val="002060"/>
                </a:solidFill>
                <a:latin typeface="DINPro-CondMedium"/>
              </a:rPr>
              <a:t>visie</a:t>
            </a:r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 over het </a:t>
            </a:r>
            <a:r>
              <a:rPr lang="nl-NL" sz="1800" b="1" i="0" u="none" strike="noStrike" baseline="0" dirty="0">
                <a:solidFill>
                  <a:srgbClr val="002060"/>
                </a:solidFill>
                <a:latin typeface="DINPro-CondMedium"/>
              </a:rPr>
              <a:t>doel</a:t>
            </a:r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 van energiegemeenschappen</a:t>
            </a:r>
          </a:p>
          <a:p>
            <a:pPr algn="l"/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Het is moeilijk om een </a:t>
            </a:r>
            <a:r>
              <a:rPr lang="nl-NL" sz="1800" b="1" i="0" u="none" strike="noStrike" baseline="0" dirty="0">
                <a:solidFill>
                  <a:srgbClr val="002060"/>
                </a:solidFill>
                <a:latin typeface="DINPro-CondMedium"/>
              </a:rPr>
              <a:t>positieve business case </a:t>
            </a:r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te verzekeren</a:t>
            </a:r>
          </a:p>
          <a:p>
            <a:pPr algn="l"/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De oprichting van een energiegemeenschap is te </a:t>
            </a:r>
            <a:r>
              <a:rPr lang="nl-NL" sz="1800" b="1" i="0" u="none" strike="noStrike" baseline="0" dirty="0">
                <a:solidFill>
                  <a:srgbClr val="002060"/>
                </a:solidFill>
                <a:latin typeface="DINPro-CondMedium"/>
              </a:rPr>
              <a:t>complex</a:t>
            </a:r>
            <a:r>
              <a:rPr lang="nl-NL" sz="1800" b="0" i="0" u="none" strike="noStrike" baseline="0" dirty="0">
                <a:solidFill>
                  <a:srgbClr val="002060"/>
                </a:solidFill>
                <a:latin typeface="DINPro-CondMedium"/>
              </a:rPr>
              <a:t> </a:t>
            </a:r>
            <a:r>
              <a:rPr lang="nl-BE" sz="1800" b="0" i="0" u="none" strike="noStrike" baseline="0" dirty="0">
                <a:solidFill>
                  <a:srgbClr val="002060"/>
                </a:solidFill>
                <a:latin typeface="DINPro-CondMedium"/>
              </a:rPr>
              <a:t>voor de modale gebruiker</a:t>
            </a:r>
            <a:endParaRPr lang="nl-BE" dirty="0">
              <a:solidFill>
                <a:srgbClr val="00206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81AD6D4-F53E-3683-8F58-7C095D43810A}"/>
              </a:ext>
            </a:extLst>
          </p:cNvPr>
          <p:cNvSpPr txBox="1"/>
          <p:nvPr/>
        </p:nvSpPr>
        <p:spPr>
          <a:xfrm>
            <a:off x="348347" y="1016394"/>
            <a:ext cx="5050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Moeilijke start energiegemeenschappen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DB04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542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371F9-00C5-5BB2-8C6A-1F812C9C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4" y="180680"/>
            <a:ext cx="7886700" cy="688623"/>
          </a:xfrm>
        </p:spPr>
        <p:txBody>
          <a:bodyPr>
            <a:normAutofit/>
          </a:bodyPr>
          <a:lstStyle/>
          <a:p>
            <a:r>
              <a:rPr lang="nl-NL" sz="2000" dirty="0"/>
              <a:t>Visie</a:t>
            </a:r>
            <a:endParaRPr lang="nl-BE" sz="2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DCC03A-AAD2-9041-4593-FF000D17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71" y="1103086"/>
            <a:ext cx="8752115" cy="3766457"/>
          </a:xfrm>
        </p:spPr>
        <p:txBody>
          <a:bodyPr>
            <a:normAutofit/>
          </a:bodyPr>
          <a:lstStyle/>
          <a:p>
            <a:pPr algn="l"/>
            <a:r>
              <a:rPr lang="nl-NL" sz="2400" b="0" i="0" u="none" strike="noStrike" baseline="0" dirty="0">
                <a:solidFill>
                  <a:srgbClr val="332173"/>
                </a:solidFill>
                <a:latin typeface="DINPro"/>
              </a:rPr>
              <a:t>Een verdere ontwikkeling van het </a:t>
            </a:r>
            <a:r>
              <a:rPr lang="nl-NL" sz="2400" b="1" i="0" u="none" strike="noStrike" baseline="0" dirty="0">
                <a:solidFill>
                  <a:srgbClr val="332173"/>
                </a:solidFill>
                <a:latin typeface="DINPro"/>
              </a:rPr>
              <a:t>marktmodel</a:t>
            </a:r>
          </a:p>
          <a:p>
            <a:pPr algn="l"/>
            <a:r>
              <a:rPr lang="nl-NL" sz="2400" b="0" i="0" u="none" strike="noStrike" baseline="0" dirty="0">
                <a:solidFill>
                  <a:srgbClr val="332173"/>
                </a:solidFill>
                <a:latin typeface="DINPro"/>
              </a:rPr>
              <a:t>Een </a:t>
            </a:r>
            <a:r>
              <a:rPr lang="nl-NL" sz="2400" b="1" i="0" u="none" strike="noStrike" baseline="0" dirty="0">
                <a:solidFill>
                  <a:srgbClr val="332173"/>
                </a:solidFill>
                <a:latin typeface="DINPro"/>
              </a:rPr>
              <a:t>laagdrempelige</a:t>
            </a:r>
            <a:r>
              <a:rPr lang="nl-NL" sz="2400" b="0" i="0" u="none" strike="noStrike" baseline="0" dirty="0">
                <a:solidFill>
                  <a:srgbClr val="332173"/>
                </a:solidFill>
                <a:latin typeface="DINPro"/>
              </a:rPr>
              <a:t> oplossing om burgers, openbare besturen en bedrijven te laten bijdragen aan de </a:t>
            </a:r>
            <a:r>
              <a:rPr lang="nl-NL" sz="2400" b="1" i="0" u="none" strike="noStrike" baseline="0" dirty="0">
                <a:solidFill>
                  <a:srgbClr val="332173"/>
                </a:solidFill>
                <a:latin typeface="DINPro"/>
              </a:rPr>
              <a:t>en</a:t>
            </a:r>
            <a:r>
              <a:rPr lang="nl-BE" sz="2400" b="1" i="0" u="none" strike="noStrike" baseline="0" dirty="0" err="1">
                <a:solidFill>
                  <a:srgbClr val="332173"/>
                </a:solidFill>
                <a:latin typeface="DINPro"/>
              </a:rPr>
              <a:t>ergietransitie</a:t>
            </a:r>
            <a:r>
              <a:rPr lang="nl-BE" sz="2400" b="1" i="0" u="none" strike="noStrike" baseline="0" dirty="0">
                <a:solidFill>
                  <a:srgbClr val="332173"/>
                </a:solidFill>
                <a:latin typeface="DINPro"/>
              </a:rPr>
              <a:t>. </a:t>
            </a:r>
          </a:p>
          <a:p>
            <a:pPr algn="l"/>
            <a:r>
              <a:rPr lang="nl-BE" sz="2400" b="0" i="0" u="none" strike="noStrike" baseline="0" dirty="0">
                <a:solidFill>
                  <a:srgbClr val="332173"/>
                </a:solidFill>
                <a:latin typeface="DINPro"/>
              </a:rPr>
              <a:t>Een meer </a:t>
            </a:r>
            <a:r>
              <a:rPr lang="nl-BE" sz="2400" b="1" i="0" u="none" strike="noStrike" baseline="0" dirty="0">
                <a:solidFill>
                  <a:srgbClr val="332173"/>
                </a:solidFill>
                <a:latin typeface="DINPro"/>
              </a:rPr>
              <a:t>gerichte</a:t>
            </a:r>
            <a:r>
              <a:rPr lang="nl-BE" sz="2400" b="0" i="0" u="none" strike="noStrike" baseline="0" dirty="0">
                <a:solidFill>
                  <a:srgbClr val="332173"/>
                </a:solidFill>
                <a:latin typeface="DINPro"/>
              </a:rPr>
              <a:t> en </a:t>
            </a:r>
            <a:r>
              <a:rPr lang="nl-BE" sz="2400" b="1" i="0" u="none" strike="noStrike" baseline="0" dirty="0">
                <a:solidFill>
                  <a:srgbClr val="332173"/>
                </a:solidFill>
                <a:latin typeface="DINPro"/>
              </a:rPr>
              <a:t>vereenvoudigde aanpak </a:t>
            </a:r>
            <a:r>
              <a:rPr lang="nl-BE" sz="2400" b="0" i="0" u="none" strike="noStrike" baseline="0" dirty="0">
                <a:solidFill>
                  <a:srgbClr val="332173"/>
                </a:solidFill>
                <a:latin typeface="DINPro"/>
              </a:rPr>
              <a:t>van energiegemeenschappen moet de grootst mogelijke </a:t>
            </a:r>
            <a:r>
              <a:rPr lang="nl-BE" sz="2400" b="1" i="0" u="none" strike="noStrike" baseline="0" dirty="0">
                <a:solidFill>
                  <a:srgbClr val="332173"/>
                </a:solidFill>
                <a:latin typeface="DINPro"/>
              </a:rPr>
              <a:t>maatschappelijke</a:t>
            </a:r>
            <a:r>
              <a:rPr lang="nl-BE" sz="2400" b="0" i="0" u="none" strike="noStrike" baseline="0" dirty="0">
                <a:solidFill>
                  <a:srgbClr val="332173"/>
                </a:solidFill>
                <a:latin typeface="DINPro"/>
              </a:rPr>
              <a:t> meerwaarde scheppen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9911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71574-32E9-11C5-A975-84951FBA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43" y="202453"/>
            <a:ext cx="7886700" cy="688623"/>
          </a:xfrm>
        </p:spPr>
        <p:txBody>
          <a:bodyPr/>
          <a:lstStyle/>
          <a:p>
            <a:r>
              <a:rPr lang="nl-NL" dirty="0"/>
              <a:t>De aanpak moet volgende aspecten integreren: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F15E70-8FDA-CD9D-6AA9-900BA959A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29" y="891076"/>
            <a:ext cx="9477827" cy="3644639"/>
          </a:xfrm>
        </p:spPr>
        <p:txBody>
          <a:bodyPr>
            <a:norm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Collectief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kritische massa nodig voor de juiste investeringen</a:t>
            </a:r>
          </a:p>
          <a:p>
            <a:r>
              <a:rPr lang="nl-NL" sz="1400" dirty="0">
                <a:solidFill>
                  <a:srgbClr val="0070C0"/>
                </a:solidFill>
              </a:rPr>
              <a:t>Lokaal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het invoeren van nieuwe samenwerkingsvormen is eenvoudiger</a:t>
            </a:r>
          </a:p>
          <a:p>
            <a:r>
              <a:rPr lang="nl-NL" sz="1400" dirty="0">
                <a:solidFill>
                  <a:srgbClr val="0070C0"/>
                </a:solidFill>
              </a:rPr>
              <a:t>Energetisch slim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Flexibiliteit door EMS en databeheer</a:t>
            </a:r>
            <a:br>
              <a:rPr lang="nl-NL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Naast EMS individueel ook EMS collectief</a:t>
            </a:r>
          </a:p>
          <a:p>
            <a:r>
              <a:rPr lang="nl-NL" sz="1400" dirty="0">
                <a:solidFill>
                  <a:srgbClr val="0070C0"/>
                </a:solidFill>
              </a:rPr>
              <a:t>Laagdrempelig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Eenvoudige processen en procedures voor haalbare complexiteit van systemen.</a:t>
            </a:r>
          </a:p>
          <a:p>
            <a:r>
              <a:rPr lang="nl-NL" sz="1400" dirty="0">
                <a:solidFill>
                  <a:srgbClr val="0070C0"/>
                </a:solidFill>
              </a:rPr>
              <a:t>Breed gedragen: 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win-win voor alle stakeholders.</a:t>
            </a:r>
          </a:p>
          <a:p>
            <a:r>
              <a:rPr lang="nl-NL" sz="1400" dirty="0">
                <a:solidFill>
                  <a:srgbClr val="0070C0"/>
                </a:solidFill>
              </a:rPr>
              <a:t>Toekomstgericht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Openstaan voor implementeren innovaties</a:t>
            </a:r>
            <a:endParaRPr lang="nl-B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8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BB3E6-DE24-55C1-BF2B-BC4F5A75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4" y="129876"/>
            <a:ext cx="7886700" cy="688623"/>
          </a:xfrm>
        </p:spPr>
        <p:txBody>
          <a:bodyPr/>
          <a:lstStyle/>
          <a:p>
            <a:r>
              <a:rPr lang="nl-NL" dirty="0"/>
              <a:t>Collectief</a:t>
            </a:r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E54FF34-9F8C-E9F0-49FE-0A2251DAA8FC}"/>
              </a:ext>
            </a:extLst>
          </p:cNvPr>
          <p:cNvCxnSpPr>
            <a:cxnSpLocks/>
          </p:cNvCxnSpPr>
          <p:nvPr/>
        </p:nvCxnSpPr>
        <p:spPr>
          <a:xfrm>
            <a:off x="762002" y="1153886"/>
            <a:ext cx="150222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EE531F4-2D18-FD08-E280-AF1F7EFC1DFD}"/>
              </a:ext>
            </a:extLst>
          </p:cNvPr>
          <p:cNvCxnSpPr>
            <a:cxnSpLocks/>
          </p:cNvCxnSpPr>
          <p:nvPr/>
        </p:nvCxnSpPr>
        <p:spPr>
          <a:xfrm>
            <a:off x="791030" y="1763488"/>
            <a:ext cx="150222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C976826-338F-F61E-A310-85BD4A0715B7}"/>
              </a:ext>
            </a:extLst>
          </p:cNvPr>
          <p:cNvCxnSpPr>
            <a:cxnSpLocks/>
          </p:cNvCxnSpPr>
          <p:nvPr/>
        </p:nvCxnSpPr>
        <p:spPr>
          <a:xfrm>
            <a:off x="769256" y="2474678"/>
            <a:ext cx="150222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6ADC785-72A1-A306-5506-663DA98E8DDE}"/>
              </a:ext>
            </a:extLst>
          </p:cNvPr>
          <p:cNvCxnSpPr>
            <a:cxnSpLocks/>
          </p:cNvCxnSpPr>
          <p:nvPr/>
        </p:nvCxnSpPr>
        <p:spPr>
          <a:xfrm>
            <a:off x="820057" y="3236682"/>
            <a:ext cx="15022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AADF88AC-C850-3AFE-1E7C-A5A350E1AA90}"/>
              </a:ext>
            </a:extLst>
          </p:cNvPr>
          <p:cNvSpPr txBox="1"/>
          <p:nvPr/>
        </p:nvSpPr>
        <p:spPr>
          <a:xfrm>
            <a:off x="1531257" y="86360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HS-net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13C6745-D014-08EE-F164-48F33663A3C1}"/>
              </a:ext>
            </a:extLst>
          </p:cNvPr>
          <p:cNvSpPr txBox="1"/>
          <p:nvPr/>
        </p:nvSpPr>
        <p:spPr>
          <a:xfrm>
            <a:off x="1516742" y="146594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MS-net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28D29C3-16A5-6610-40C2-F92867CA8F48}"/>
              </a:ext>
            </a:extLst>
          </p:cNvPr>
          <p:cNvSpPr txBox="1"/>
          <p:nvPr/>
        </p:nvSpPr>
        <p:spPr>
          <a:xfrm>
            <a:off x="1538508" y="209731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LS-net</a:t>
            </a:r>
            <a:endParaRPr lang="nl-BE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9A7CCC1-2A02-B0F1-E7CB-1E84F27FE9B3}"/>
              </a:ext>
            </a:extLst>
          </p:cNvPr>
          <p:cNvSpPr/>
          <p:nvPr/>
        </p:nvSpPr>
        <p:spPr>
          <a:xfrm>
            <a:off x="899886" y="1259769"/>
            <a:ext cx="333829" cy="3077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9314AD4-B211-B8CE-0909-110CF70F0BBB}"/>
              </a:ext>
            </a:extLst>
          </p:cNvPr>
          <p:cNvSpPr txBox="1"/>
          <p:nvPr/>
        </p:nvSpPr>
        <p:spPr>
          <a:xfrm>
            <a:off x="783773" y="3418108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Binneninstallatie</a:t>
            </a:r>
            <a:endParaRPr lang="nl-BE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4305AFB-BF22-F9E5-E043-1AAD16A37BCC}"/>
              </a:ext>
            </a:extLst>
          </p:cNvPr>
          <p:cNvSpPr/>
          <p:nvPr/>
        </p:nvSpPr>
        <p:spPr>
          <a:xfrm>
            <a:off x="899886" y="1368625"/>
            <a:ext cx="333829" cy="3077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6A96482-ED73-2588-47C5-424A41FEC61F}"/>
              </a:ext>
            </a:extLst>
          </p:cNvPr>
          <p:cNvSpPr/>
          <p:nvPr/>
        </p:nvSpPr>
        <p:spPr>
          <a:xfrm>
            <a:off x="914402" y="1992735"/>
            <a:ext cx="333829" cy="3077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DF94879-7AA0-B8C9-3E51-3B3EB2E245B0}"/>
              </a:ext>
            </a:extLst>
          </p:cNvPr>
          <p:cNvSpPr/>
          <p:nvPr/>
        </p:nvSpPr>
        <p:spPr>
          <a:xfrm>
            <a:off x="914402" y="1891133"/>
            <a:ext cx="333829" cy="30777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BA7EA90-B96A-8692-9248-4A8C6D439407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66801" y="1153886"/>
            <a:ext cx="0" cy="10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3A46325-221D-D6EC-4283-533A9DB2ACA5}"/>
              </a:ext>
            </a:extLst>
          </p:cNvPr>
          <p:cNvCxnSpPr>
            <a:cxnSpLocks/>
          </p:cNvCxnSpPr>
          <p:nvPr/>
        </p:nvCxnSpPr>
        <p:spPr>
          <a:xfrm>
            <a:off x="1074061" y="1661883"/>
            <a:ext cx="0" cy="10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12BCE52-63C9-DD75-D0B1-FAEAD0FB437A}"/>
              </a:ext>
            </a:extLst>
          </p:cNvPr>
          <p:cNvCxnSpPr>
            <a:cxnSpLocks/>
          </p:cNvCxnSpPr>
          <p:nvPr/>
        </p:nvCxnSpPr>
        <p:spPr>
          <a:xfrm>
            <a:off x="1081318" y="1778001"/>
            <a:ext cx="0" cy="10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9054D16-7271-8233-3797-20CD67E4B364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1074061" y="2300512"/>
            <a:ext cx="7256" cy="17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521F2070-0CFF-B4D5-A2D1-20AF22F5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06" y="2493124"/>
            <a:ext cx="1767343" cy="892973"/>
          </a:xfrm>
          <a:prstGeom prst="rect">
            <a:avLst/>
          </a:prstGeom>
        </p:spPr>
      </p:pic>
      <p:sp>
        <p:nvSpPr>
          <p:cNvPr id="38" name="Tekstvak 37">
            <a:extLst>
              <a:ext uri="{FF2B5EF4-FFF2-40B4-BE49-F238E27FC236}">
                <a16:creationId xmlns:a16="http://schemas.microsoft.com/office/drawing/2014/main" id="{7AF25D6E-5759-9EE8-5D70-2E839F070167}"/>
              </a:ext>
            </a:extLst>
          </p:cNvPr>
          <p:cNvSpPr txBox="1"/>
          <p:nvPr/>
        </p:nvSpPr>
        <p:spPr>
          <a:xfrm>
            <a:off x="3976914" y="1368625"/>
            <a:ext cx="46518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residentiële gebruiker is ook een netbeheerder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Aantal &gt; 3,5 miljoen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moet collectief gewerkt worden voor een voldoende marktaanbod.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Nood aan aggregatoren/ESCO/FSP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Standaardisatie en interoperabiliteit.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444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71574-32E9-11C5-A975-84951FBA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43" y="202453"/>
            <a:ext cx="7886700" cy="688623"/>
          </a:xfrm>
        </p:spPr>
        <p:txBody>
          <a:bodyPr/>
          <a:lstStyle/>
          <a:p>
            <a:r>
              <a:rPr lang="nl-NL" dirty="0"/>
              <a:t>De aanpak moet volgende aspecten integreren: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F15E70-8FDA-CD9D-6AA9-900BA959A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29" y="891076"/>
            <a:ext cx="9477827" cy="3644639"/>
          </a:xfrm>
        </p:spPr>
        <p:txBody>
          <a:bodyPr>
            <a:norm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Collectief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kritische massa nodig voor de juiste investeringen</a:t>
            </a:r>
          </a:p>
          <a:p>
            <a:r>
              <a:rPr lang="nl-NL" sz="1400" dirty="0">
                <a:solidFill>
                  <a:srgbClr val="0070C0"/>
                </a:solidFill>
              </a:rPr>
              <a:t>Lokaal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het invoeren van nieuwe samenwerkingsvormen is eenvoudiger</a:t>
            </a:r>
          </a:p>
          <a:p>
            <a:r>
              <a:rPr lang="nl-NL" sz="1400" dirty="0">
                <a:solidFill>
                  <a:srgbClr val="0070C0"/>
                </a:solidFill>
              </a:rPr>
              <a:t>Energetisch slim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Flexibiliteit door EMS en databeheer</a:t>
            </a:r>
          </a:p>
          <a:p>
            <a:r>
              <a:rPr lang="nl-NL" sz="1400" dirty="0">
                <a:solidFill>
                  <a:srgbClr val="0070C0"/>
                </a:solidFill>
              </a:rPr>
              <a:t>Laagdrempelig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Eenvoudige processen en procedures voor haalbare complexiteit van systemen.</a:t>
            </a:r>
          </a:p>
          <a:p>
            <a:r>
              <a:rPr lang="nl-NL" sz="1400" dirty="0">
                <a:solidFill>
                  <a:srgbClr val="0070C0"/>
                </a:solidFill>
              </a:rPr>
              <a:t>Breed gedragen: 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 win-win voor alle stakeholders.</a:t>
            </a:r>
          </a:p>
          <a:p>
            <a:r>
              <a:rPr lang="nl-NL" sz="1400" dirty="0">
                <a:solidFill>
                  <a:srgbClr val="0070C0"/>
                </a:solidFill>
              </a:rPr>
              <a:t>Toekomstgericht</a:t>
            </a:r>
            <a:br>
              <a:rPr lang="nl-NL" sz="1400" dirty="0">
                <a:solidFill>
                  <a:srgbClr val="0070C0"/>
                </a:solidFill>
              </a:rPr>
            </a:b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-&gt;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>
                <a:solidFill>
                  <a:schemeClr val="accent2">
                    <a:lumMod val="75000"/>
                  </a:schemeClr>
                </a:solidFill>
              </a:rPr>
              <a:t>Openstaan voor implementeren innovaties</a:t>
            </a:r>
            <a:endParaRPr lang="nl-BE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EC496-2FDA-70DA-7121-DCF5130A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4" y="151648"/>
            <a:ext cx="7886700" cy="688623"/>
          </a:xfrm>
        </p:spPr>
        <p:txBody>
          <a:bodyPr/>
          <a:lstStyle/>
          <a:p>
            <a:r>
              <a:rPr lang="nl-NL" dirty="0"/>
              <a:t>Voorstel van aanpak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550166-42FF-B8B4-7448-B2EFA8B1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962" y="1428100"/>
            <a:ext cx="8388123" cy="1899047"/>
          </a:xfrm>
        </p:spPr>
        <p:txBody>
          <a:bodyPr>
            <a:normAutofit fontScale="92500" lnSpcReduction="10000"/>
          </a:bodyPr>
          <a:lstStyle/>
          <a:p>
            <a:r>
              <a:rPr lang="nl-NL" sz="2400" b="0" i="0" u="none" strike="noStrike" baseline="0" dirty="0">
                <a:solidFill>
                  <a:srgbClr val="0070C0"/>
                </a:solidFill>
                <a:latin typeface="DINPro-CondMedium"/>
              </a:rPr>
              <a:t>Een </a:t>
            </a:r>
            <a:r>
              <a:rPr lang="nl-NL" sz="2400" b="1" i="0" u="none" strike="noStrike" baseline="0" dirty="0">
                <a:solidFill>
                  <a:srgbClr val="0070C0"/>
                </a:solidFill>
                <a:latin typeface="DINPro-CondMedium"/>
              </a:rPr>
              <a:t>faciliterend</a:t>
            </a:r>
            <a:r>
              <a:rPr lang="nl-NL" sz="2400" b="0" i="0" u="none" strike="noStrike" baseline="0" dirty="0">
                <a:solidFill>
                  <a:srgbClr val="0070C0"/>
                </a:solidFill>
                <a:latin typeface="DINPro-CondMedium"/>
              </a:rPr>
              <a:t> (regelgevend) kader binnen een duidelijke </a:t>
            </a:r>
            <a:r>
              <a:rPr lang="nl-NL" sz="2400" b="1" i="0" u="none" strike="noStrike" baseline="0" dirty="0">
                <a:solidFill>
                  <a:srgbClr val="0070C0"/>
                </a:solidFill>
                <a:latin typeface="DINPro-CondMedium"/>
              </a:rPr>
              <a:t>visie</a:t>
            </a:r>
          </a:p>
          <a:p>
            <a:r>
              <a:rPr lang="nl-NL" sz="2400" b="1" i="0" u="none" strike="noStrike" baseline="0" dirty="0">
                <a:solidFill>
                  <a:srgbClr val="0070C0"/>
                </a:solidFill>
                <a:latin typeface="DINPro-CondMedium"/>
              </a:rPr>
              <a:t>Haalbare</a:t>
            </a:r>
            <a:r>
              <a:rPr lang="nl-NL" sz="2400" b="0" i="0" u="none" strike="noStrike" baseline="0" dirty="0">
                <a:solidFill>
                  <a:srgbClr val="0070C0"/>
                </a:solidFill>
                <a:latin typeface="DINPro-CondMedium"/>
              </a:rPr>
              <a:t> investeringen in </a:t>
            </a:r>
            <a:br>
              <a:rPr lang="nl-NL" sz="2400" b="0" i="0" u="none" strike="noStrike" baseline="0" dirty="0">
                <a:solidFill>
                  <a:srgbClr val="0070C0"/>
                </a:solidFill>
                <a:latin typeface="DINPro-CondMedium"/>
              </a:rPr>
            </a:br>
            <a:r>
              <a:rPr lang="nl-NL" sz="2400" b="1" i="0" u="none" strike="noStrike" baseline="0" dirty="0">
                <a:solidFill>
                  <a:srgbClr val="0070C0"/>
                </a:solidFill>
                <a:latin typeface="DINPro-CondMedium"/>
              </a:rPr>
              <a:t>energetisch zinvolle </a:t>
            </a:r>
            <a:r>
              <a:rPr lang="nl-NL" sz="2400" b="0" i="0" u="none" strike="noStrike" baseline="0" dirty="0">
                <a:solidFill>
                  <a:srgbClr val="0070C0"/>
                </a:solidFill>
                <a:latin typeface="DINPro-CondMedium"/>
              </a:rPr>
              <a:t>energiegemeenschappen</a:t>
            </a:r>
          </a:p>
          <a:p>
            <a:r>
              <a:rPr lang="nl-NL" sz="2400" b="1" i="0" u="none" strike="noStrike" baseline="0" dirty="0">
                <a:solidFill>
                  <a:srgbClr val="0070C0"/>
                </a:solidFill>
                <a:latin typeface="DINPro-CondMedium"/>
              </a:rPr>
              <a:t>Eenvoudige</a:t>
            </a:r>
            <a:r>
              <a:rPr lang="nl-NL" sz="2400" b="0" i="0" u="none" strike="noStrike" baseline="0" dirty="0">
                <a:solidFill>
                  <a:srgbClr val="0070C0"/>
                </a:solidFill>
                <a:latin typeface="DINPro-CondMedium"/>
              </a:rPr>
              <a:t> procedures voor alle soorten initiatiefnemers</a:t>
            </a:r>
          </a:p>
          <a:p>
            <a:r>
              <a:rPr lang="nl-NL" sz="2400" dirty="0">
                <a:solidFill>
                  <a:srgbClr val="0070C0"/>
                </a:solidFill>
                <a:latin typeface="DINPro-CondMedium"/>
              </a:rPr>
              <a:t>Een </a:t>
            </a:r>
            <a:r>
              <a:rPr lang="nl-NL" sz="2400" b="1" dirty="0">
                <a:solidFill>
                  <a:srgbClr val="0070C0"/>
                </a:solidFill>
                <a:latin typeface="DINPro-CondMedium"/>
              </a:rPr>
              <a:t>coherent</a:t>
            </a:r>
            <a:r>
              <a:rPr lang="nl-NL" sz="2400" dirty="0">
                <a:solidFill>
                  <a:srgbClr val="0070C0"/>
                </a:solidFill>
                <a:latin typeface="DINPro-CondMedium"/>
              </a:rPr>
              <a:t> en </a:t>
            </a:r>
            <a:r>
              <a:rPr lang="nl-NL" sz="2400" b="1" dirty="0">
                <a:solidFill>
                  <a:srgbClr val="0070C0"/>
                </a:solidFill>
                <a:latin typeface="DINPro-CondMedium"/>
              </a:rPr>
              <a:t>volgehouden</a:t>
            </a:r>
            <a:r>
              <a:rPr lang="nl-NL" sz="2400" dirty="0">
                <a:solidFill>
                  <a:srgbClr val="0070C0"/>
                </a:solidFill>
                <a:latin typeface="DINPro-CondMedium"/>
              </a:rPr>
              <a:t> actieplan </a:t>
            </a:r>
            <a:endParaRPr lang="nl-BE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4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F6B5C-DC8D-FC22-5DFF-45830BDE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4" y="173422"/>
            <a:ext cx="7886700" cy="688623"/>
          </a:xfrm>
        </p:spPr>
        <p:txBody>
          <a:bodyPr/>
          <a:lstStyle/>
          <a:p>
            <a:r>
              <a:rPr lang="nl-NL" dirty="0"/>
              <a:t>Verwachte impact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BF8AFE-5F85-D5F5-0BE8-3B03DD94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963" y="1240972"/>
            <a:ext cx="8177666" cy="2420004"/>
          </a:xfrm>
        </p:spPr>
        <p:txBody>
          <a:bodyPr>
            <a:normAutofit/>
          </a:bodyPr>
          <a:lstStyle/>
          <a:p>
            <a:pPr algn="l"/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Een versnelde en energetisch zinvolle invulling van het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onbenutte potentieel 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voor het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investeren 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in decentrale hernieuwbare energie.</a:t>
            </a:r>
          </a:p>
          <a:p>
            <a:pPr algn="l"/>
            <a:r>
              <a:rPr lang="nl-BE" sz="1800" b="0" i="0" u="none" strike="noStrike" baseline="0" dirty="0">
                <a:solidFill>
                  <a:srgbClr val="332173"/>
                </a:solidFill>
                <a:latin typeface="DINPro"/>
              </a:rPr>
              <a:t>De </a:t>
            </a:r>
            <a:r>
              <a:rPr lang="nl-BE" sz="1800" b="1" i="0" u="none" strike="noStrike" baseline="0" dirty="0">
                <a:solidFill>
                  <a:srgbClr val="332173"/>
                </a:solidFill>
                <a:latin typeface="DINPro"/>
              </a:rPr>
              <a:t>kosten</a:t>
            </a:r>
            <a:r>
              <a:rPr lang="nl-BE" sz="1800" b="0" i="0" u="none" strike="noStrike" baseline="0" dirty="0">
                <a:solidFill>
                  <a:srgbClr val="332173"/>
                </a:solidFill>
                <a:latin typeface="DINPro"/>
              </a:rPr>
              <a:t> van de lokaal optimale oplossing zijn </a:t>
            </a:r>
            <a:r>
              <a:rPr lang="nl-BE" sz="1800" b="1" i="0" u="none" strike="noStrike" baseline="0" dirty="0">
                <a:solidFill>
                  <a:srgbClr val="332173"/>
                </a:solidFill>
                <a:latin typeface="DINPro"/>
              </a:rPr>
              <a:t>beperkt, voorspelbaar en breed gedragen.</a:t>
            </a:r>
          </a:p>
          <a:p>
            <a:pPr algn="l"/>
            <a:r>
              <a:rPr lang="nl-BE" sz="1800" b="1" i="0" u="none" strike="noStrike" baseline="0" dirty="0">
                <a:solidFill>
                  <a:srgbClr val="332173"/>
                </a:solidFill>
                <a:latin typeface="DINPro"/>
              </a:rPr>
              <a:t>Innovaties</a:t>
            </a:r>
            <a:r>
              <a:rPr lang="nl-BE" sz="1800" b="0" i="0" u="none" strike="noStrike" baseline="0" dirty="0">
                <a:solidFill>
                  <a:srgbClr val="332173"/>
                </a:solidFill>
                <a:latin typeface="DINPro"/>
              </a:rPr>
              <a:t> maken 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het mogelijk voor de Vlaamse burgers om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actief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 betrokken te worden in de nieuwe marktprocessen om de energietransitie te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versnellen.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815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807028" y="4746171"/>
            <a:ext cx="5425993" cy="21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b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12636" y="1386974"/>
            <a:ext cx="3776663" cy="4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nl-N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Markten voor Flexibiliteit (expliciet)</a:t>
            </a:r>
            <a:endParaRPr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19EC2D45-2132-706F-8971-C4565B3EFE63}"/>
              </a:ext>
            </a:extLst>
          </p:cNvPr>
          <p:cNvSpPr/>
          <p:nvPr/>
        </p:nvSpPr>
        <p:spPr>
          <a:xfrm>
            <a:off x="6516914" y="2481939"/>
            <a:ext cx="2053767" cy="21336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Flexibility </a:t>
            </a:r>
            <a:r>
              <a:rPr lang="nl-NL" b="1" dirty="0" err="1"/>
              <a:t>Requesting</a:t>
            </a:r>
            <a:r>
              <a:rPr lang="nl-NL" b="1" dirty="0"/>
              <a:t> </a:t>
            </a:r>
            <a:r>
              <a:rPr lang="nl-NL" b="1" dirty="0" err="1"/>
              <a:t>Parties</a:t>
            </a:r>
            <a:endParaRPr lang="nl-NL" b="1" dirty="0"/>
          </a:p>
          <a:p>
            <a:pPr algn="ctr"/>
            <a:r>
              <a:rPr lang="nl-NL" dirty="0"/>
              <a:t>TSO</a:t>
            </a:r>
          </a:p>
          <a:p>
            <a:pPr algn="ctr"/>
            <a:r>
              <a:rPr lang="nl-NL" dirty="0"/>
              <a:t>DSO</a:t>
            </a:r>
          </a:p>
          <a:p>
            <a:pPr algn="ctr"/>
            <a:r>
              <a:rPr lang="nl-NL" dirty="0"/>
              <a:t>BRP</a:t>
            </a:r>
            <a:endParaRPr lang="nl-BE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38A5E6D-7AFE-EE41-EF0E-DF73FE30BBFF}"/>
              </a:ext>
            </a:extLst>
          </p:cNvPr>
          <p:cNvSpPr/>
          <p:nvPr/>
        </p:nvSpPr>
        <p:spPr>
          <a:xfrm>
            <a:off x="4132943" y="2481939"/>
            <a:ext cx="2260600" cy="21336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Markten</a:t>
            </a:r>
            <a:r>
              <a:rPr lang="en-US" b="1" u="sng" dirty="0"/>
              <a:t> </a:t>
            </a:r>
            <a:r>
              <a:rPr lang="en-US" b="1" dirty="0" err="1"/>
              <a:t>Flexibiliteit</a:t>
            </a:r>
            <a:r>
              <a:rPr lang="en-US" b="1" dirty="0"/>
              <a:t>
Retail
Balancing
</a:t>
            </a:r>
            <a:r>
              <a:rPr lang="en-US" b="1" dirty="0" err="1"/>
              <a:t>Congestie</a:t>
            </a:r>
            <a:r>
              <a:rPr lang="en-US" b="1" dirty="0"/>
              <a:t>
</a:t>
            </a:r>
            <a:r>
              <a:rPr lang="en-US" b="1" dirty="0" err="1"/>
              <a:t>Ondersteunende</a:t>
            </a:r>
            <a:r>
              <a:rPr lang="en-US" b="1" dirty="0"/>
              <a:t> </a:t>
            </a:r>
            <a:r>
              <a:rPr lang="en-US" b="1" dirty="0" err="1"/>
              <a:t>diensten</a:t>
            </a:r>
            <a:endParaRPr lang="nl-BE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15A8CBE-BB59-AC6B-1A5C-35C0183390B8}"/>
              </a:ext>
            </a:extLst>
          </p:cNvPr>
          <p:cNvSpPr/>
          <p:nvPr/>
        </p:nvSpPr>
        <p:spPr>
          <a:xfrm>
            <a:off x="2235200" y="2481941"/>
            <a:ext cx="1756229" cy="21336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Service Providers</a:t>
            </a:r>
          </a:p>
          <a:p>
            <a:pPr algn="ctr"/>
            <a:r>
              <a:rPr lang="nl-NL" dirty="0"/>
              <a:t>FSP</a:t>
            </a:r>
          </a:p>
          <a:p>
            <a:pPr algn="ctr"/>
            <a:r>
              <a:rPr lang="nl-NL" dirty="0"/>
              <a:t>BSP</a:t>
            </a:r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12C33EB-6A36-60A9-E747-57B8FCE98E02}"/>
              </a:ext>
            </a:extLst>
          </p:cNvPr>
          <p:cNvSpPr/>
          <p:nvPr/>
        </p:nvSpPr>
        <p:spPr>
          <a:xfrm>
            <a:off x="210457" y="2481940"/>
            <a:ext cx="1814286" cy="21336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Aanbod Flexibiliteit</a:t>
            </a:r>
          </a:p>
          <a:p>
            <a:pPr algn="ctr"/>
            <a:r>
              <a:rPr lang="nl-NL" dirty="0">
                <a:solidFill>
                  <a:srgbClr val="00B050"/>
                </a:solidFill>
              </a:rPr>
              <a:t>PV</a:t>
            </a:r>
          </a:p>
          <a:p>
            <a:pPr algn="ctr"/>
            <a:r>
              <a:rPr lang="nl-NL" dirty="0">
                <a:solidFill>
                  <a:srgbClr val="00B050"/>
                </a:solidFill>
              </a:rPr>
              <a:t>EV/LP</a:t>
            </a:r>
          </a:p>
          <a:p>
            <a:pPr algn="ctr"/>
            <a:r>
              <a:rPr lang="nl-NL" dirty="0">
                <a:solidFill>
                  <a:srgbClr val="00B050"/>
                </a:solidFill>
              </a:rPr>
              <a:t>WP</a:t>
            </a:r>
          </a:p>
          <a:p>
            <a:pPr algn="ctr"/>
            <a:r>
              <a:rPr lang="nl-NL" dirty="0">
                <a:solidFill>
                  <a:srgbClr val="00B050"/>
                </a:solidFill>
              </a:rPr>
              <a:t>E-opslag</a:t>
            </a:r>
          </a:p>
          <a:p>
            <a:pPr algn="ctr"/>
            <a:r>
              <a:rPr lang="nl-NL" dirty="0">
                <a:solidFill>
                  <a:srgbClr val="00B050"/>
                </a:solidFill>
              </a:rPr>
              <a:t>Industriële processen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C2D00721-576E-116D-5511-B286FF366877}"/>
              </a:ext>
            </a:extLst>
          </p:cNvPr>
          <p:cNvSpPr/>
          <p:nvPr/>
        </p:nvSpPr>
        <p:spPr>
          <a:xfrm>
            <a:off x="1625600" y="3120573"/>
            <a:ext cx="1016000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076C11A8-0820-E5AF-81AE-03672A211F0D}"/>
              </a:ext>
            </a:extLst>
          </p:cNvPr>
          <p:cNvSpPr/>
          <p:nvPr/>
        </p:nvSpPr>
        <p:spPr>
          <a:xfrm>
            <a:off x="3628568" y="3098798"/>
            <a:ext cx="914404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862E87BE-0A3B-BB6A-1E9A-8F1A0B9B1567}"/>
              </a:ext>
            </a:extLst>
          </p:cNvPr>
          <p:cNvSpPr/>
          <p:nvPr/>
        </p:nvSpPr>
        <p:spPr>
          <a:xfrm>
            <a:off x="5900042" y="3127829"/>
            <a:ext cx="1008758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20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210457" y="2052655"/>
            <a:ext cx="7482114" cy="2696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0" dirty="0" err="1">
                <a:latin typeface="Aharoni" panose="02010803020104030203" pitchFamily="2" charset="-79"/>
                <a:cs typeface="Aharoni" panose="02010803020104030203" pitchFamily="2" charset="-79"/>
              </a:rPr>
              <a:t>Infrastructuur</a:t>
            </a:r>
            <a:r>
              <a:rPr lang="en-US" b="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b="0" dirty="0" err="1">
                <a:latin typeface="Aharoni" panose="02010803020104030203" pitchFamily="2" charset="-79"/>
                <a:cs typeface="Aharoni" panose="02010803020104030203" pitchFamily="2" charset="-79"/>
              </a:rPr>
              <a:t>fabrikanten</a:t>
            </a:r>
            <a:r>
              <a:rPr lang="en-US" b="0" dirty="0"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  <a:r>
              <a:rPr lang="en-US" b="0" dirty="0" err="1">
                <a:latin typeface="Aharoni" panose="02010803020104030203" pitchFamily="2" charset="-79"/>
                <a:cs typeface="Aharoni" panose="02010803020104030203" pitchFamily="2" charset="-79"/>
              </a:rPr>
              <a:t>Installateurs</a:t>
            </a:r>
            <a:r>
              <a:rPr lang="en-US" b="0" dirty="0">
                <a:latin typeface="Aharoni" panose="02010803020104030203" pitchFamily="2" charset="-79"/>
                <a:cs typeface="Aharoni" panose="02010803020104030203" pitchFamily="2" charset="-79"/>
              </a:rPr>
              <a:t> - ICT – consultancy - </a:t>
            </a:r>
            <a:r>
              <a:rPr lang="en-US" b="0" dirty="0" err="1">
                <a:latin typeface="Aharoni" panose="02010803020104030203" pitchFamily="2" charset="-79"/>
                <a:cs typeface="Aharoni" panose="02010803020104030203" pitchFamily="2" charset="-79"/>
              </a:rPr>
              <a:t>Platformen</a:t>
            </a:r>
            <a:endParaRPr b="0" dirty="0">
              <a:highlight>
                <a:srgbClr val="00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12636" y="1386974"/>
            <a:ext cx="3776663" cy="4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nl-N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Waardeketen Flexibiliteit</a:t>
            </a:r>
            <a:endParaRPr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19EC2D45-2132-706F-8971-C4565B3EFE63}"/>
              </a:ext>
            </a:extLst>
          </p:cNvPr>
          <p:cNvSpPr/>
          <p:nvPr/>
        </p:nvSpPr>
        <p:spPr>
          <a:xfrm>
            <a:off x="6516914" y="2481939"/>
            <a:ext cx="1663703" cy="21336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Flexibility </a:t>
            </a:r>
            <a:r>
              <a:rPr lang="nl-NL" b="1" dirty="0" err="1"/>
              <a:t>Requesting</a:t>
            </a:r>
            <a:r>
              <a:rPr lang="nl-NL" b="1" dirty="0"/>
              <a:t> </a:t>
            </a:r>
            <a:r>
              <a:rPr lang="nl-NL" b="1" dirty="0" err="1"/>
              <a:t>Parties</a:t>
            </a:r>
            <a:endParaRPr lang="nl-NL" b="1" dirty="0"/>
          </a:p>
          <a:p>
            <a:pPr algn="ctr"/>
            <a:r>
              <a:rPr lang="nl-NL" dirty="0"/>
              <a:t>TSO</a:t>
            </a:r>
          </a:p>
          <a:p>
            <a:pPr algn="ctr"/>
            <a:r>
              <a:rPr lang="nl-NL" dirty="0"/>
              <a:t>DSO</a:t>
            </a:r>
          </a:p>
          <a:p>
            <a:pPr algn="ctr"/>
            <a:r>
              <a:rPr lang="nl-NL" dirty="0"/>
              <a:t>BRP</a:t>
            </a:r>
            <a:endParaRPr lang="nl-BE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38A5E6D-7AFE-EE41-EF0E-DF73FE30BBFF}"/>
              </a:ext>
            </a:extLst>
          </p:cNvPr>
          <p:cNvSpPr/>
          <p:nvPr/>
        </p:nvSpPr>
        <p:spPr>
          <a:xfrm>
            <a:off x="4691739" y="2481939"/>
            <a:ext cx="1578427" cy="21336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Markets Flexibility</a:t>
            </a:r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r>
              <a:rPr lang="nl-NL" b="1" dirty="0" err="1"/>
              <a:t>Settlement</a:t>
            </a:r>
            <a:endParaRPr lang="nl-BE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15A8CBE-BB59-AC6B-1A5C-35C0183390B8}"/>
              </a:ext>
            </a:extLst>
          </p:cNvPr>
          <p:cNvSpPr/>
          <p:nvPr/>
        </p:nvSpPr>
        <p:spPr>
          <a:xfrm>
            <a:off x="3142341" y="2481941"/>
            <a:ext cx="1357069" cy="21336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Service Providers</a:t>
            </a:r>
          </a:p>
          <a:p>
            <a:pPr algn="ctr"/>
            <a:r>
              <a:rPr lang="nl-NL" dirty="0"/>
              <a:t>FSP</a:t>
            </a:r>
          </a:p>
          <a:p>
            <a:pPr algn="ctr"/>
            <a:r>
              <a:rPr lang="nl-NL" dirty="0"/>
              <a:t>BSP</a:t>
            </a:r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12C33EB-6A36-60A9-E747-57B8FCE98E02}"/>
              </a:ext>
            </a:extLst>
          </p:cNvPr>
          <p:cNvSpPr/>
          <p:nvPr/>
        </p:nvSpPr>
        <p:spPr>
          <a:xfrm>
            <a:off x="58060" y="2481940"/>
            <a:ext cx="1781618" cy="21336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B050"/>
                </a:solidFill>
              </a:rPr>
              <a:t>Aanbod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Flexibiliteit</a:t>
            </a:r>
            <a:r>
              <a:rPr lang="en-US" dirty="0">
                <a:solidFill>
                  <a:srgbClr val="00B050"/>
                </a:solidFill>
              </a:rPr>
              <a:t>
</a:t>
            </a:r>
            <a:r>
              <a:rPr lang="en-US" dirty="0" err="1">
                <a:solidFill>
                  <a:srgbClr val="00B050"/>
                </a:solidFill>
              </a:rPr>
              <a:t>Investeringen</a:t>
            </a:r>
            <a:r>
              <a:rPr lang="en-US" dirty="0">
                <a:solidFill>
                  <a:srgbClr val="00B050"/>
                </a:solidFill>
              </a:rPr>
              <a:t> in </a:t>
            </a:r>
            <a:r>
              <a:rPr lang="en-US" dirty="0" err="1">
                <a:solidFill>
                  <a:srgbClr val="00B050"/>
                </a:solidFill>
              </a:rPr>
              <a:t>stuurbare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slimme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toestellen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076C11A8-0820-E5AF-81AE-03672A211F0D}"/>
              </a:ext>
            </a:extLst>
          </p:cNvPr>
          <p:cNvSpPr/>
          <p:nvPr/>
        </p:nvSpPr>
        <p:spPr>
          <a:xfrm>
            <a:off x="4499419" y="3403596"/>
            <a:ext cx="573324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C2D00721-576E-116D-5511-B286FF366877}"/>
              </a:ext>
            </a:extLst>
          </p:cNvPr>
          <p:cNvSpPr/>
          <p:nvPr/>
        </p:nvSpPr>
        <p:spPr>
          <a:xfrm>
            <a:off x="1378857" y="3272970"/>
            <a:ext cx="805535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862E87BE-0A3B-BB6A-1E9A-8F1A0B9B1567}"/>
              </a:ext>
            </a:extLst>
          </p:cNvPr>
          <p:cNvSpPr/>
          <p:nvPr/>
        </p:nvSpPr>
        <p:spPr>
          <a:xfrm>
            <a:off x="5900042" y="3127829"/>
            <a:ext cx="914404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EF0AB07-3B03-015D-20C7-A513DBDDA124}"/>
              </a:ext>
            </a:extLst>
          </p:cNvPr>
          <p:cNvSpPr/>
          <p:nvPr/>
        </p:nvSpPr>
        <p:spPr>
          <a:xfrm>
            <a:off x="1734459" y="2619829"/>
            <a:ext cx="319323" cy="1930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METERING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9438D40-5607-EA0C-B0AD-4ABA450FAB74}"/>
              </a:ext>
            </a:extLst>
          </p:cNvPr>
          <p:cNvSpPr/>
          <p:nvPr/>
        </p:nvSpPr>
        <p:spPr>
          <a:xfrm>
            <a:off x="2184403" y="2619828"/>
            <a:ext cx="319307" cy="1930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EMS 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B0D66BBE-B44C-EC02-C4DA-0F1DF71FF76B}"/>
              </a:ext>
            </a:extLst>
          </p:cNvPr>
          <p:cNvCxnSpPr>
            <a:stCxn id="10" idx="2"/>
            <a:endCxn id="3" idx="4"/>
          </p:cNvCxnSpPr>
          <p:nvPr/>
        </p:nvCxnSpPr>
        <p:spPr>
          <a:xfrm rot="16200000" flipH="1">
            <a:off x="3879850" y="3014439"/>
            <a:ext cx="65311" cy="3136896"/>
          </a:xfrm>
          <a:prstGeom prst="bentConnector3">
            <a:avLst>
              <a:gd name="adj1" fmla="val 45001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EA32A733-4819-66FC-95D8-E4930E082076}"/>
              </a:ext>
            </a:extLst>
          </p:cNvPr>
          <p:cNvCxnSpPr>
            <a:stCxn id="9" idx="2"/>
          </p:cNvCxnSpPr>
          <p:nvPr/>
        </p:nvCxnSpPr>
        <p:spPr>
          <a:xfrm rot="16200000" flipH="1">
            <a:off x="3566891" y="2877462"/>
            <a:ext cx="297538" cy="364307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BB90176B-B914-2564-B0F9-2E6D73DBC509}"/>
              </a:ext>
            </a:extLst>
          </p:cNvPr>
          <p:cNvSpPr/>
          <p:nvPr/>
        </p:nvSpPr>
        <p:spPr>
          <a:xfrm>
            <a:off x="2061035" y="4122047"/>
            <a:ext cx="29028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: links/rechts 15">
            <a:extLst>
              <a:ext uri="{FF2B5EF4-FFF2-40B4-BE49-F238E27FC236}">
                <a16:creationId xmlns:a16="http://schemas.microsoft.com/office/drawing/2014/main" id="{895B828F-4162-5FE9-6D5A-890E8C3B996C}"/>
              </a:ext>
            </a:extLst>
          </p:cNvPr>
          <p:cNvSpPr/>
          <p:nvPr/>
        </p:nvSpPr>
        <p:spPr>
          <a:xfrm>
            <a:off x="2539994" y="3277706"/>
            <a:ext cx="537029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F3FE888-9084-6CC0-8EF5-055762AD693E}"/>
              </a:ext>
            </a:extLst>
          </p:cNvPr>
          <p:cNvSpPr/>
          <p:nvPr/>
        </p:nvSpPr>
        <p:spPr>
          <a:xfrm>
            <a:off x="4223652" y="2634345"/>
            <a:ext cx="319307" cy="1930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EMS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E230540-B1BC-1084-7ACB-27EB73135E85}"/>
              </a:ext>
            </a:extLst>
          </p:cNvPr>
          <p:cNvSpPr/>
          <p:nvPr/>
        </p:nvSpPr>
        <p:spPr>
          <a:xfrm>
            <a:off x="3098802" y="2576287"/>
            <a:ext cx="319307" cy="1930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EMS 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394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F4025-5ACF-924D-A1CF-AEDD3EE9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42" y="144391"/>
            <a:ext cx="7886700" cy="688623"/>
          </a:xfrm>
        </p:spPr>
        <p:txBody>
          <a:bodyPr/>
          <a:lstStyle/>
          <a:p>
            <a:r>
              <a:rPr lang="nl-NL" dirty="0"/>
              <a:t>Databeheer en </a:t>
            </a:r>
            <a:r>
              <a:rPr lang="nl-NL" dirty="0" err="1"/>
              <a:t>dataspaces</a:t>
            </a:r>
            <a:endParaRPr lang="nl-BE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34EE35C-67BB-B3A2-2699-4C58065895D1}"/>
              </a:ext>
            </a:extLst>
          </p:cNvPr>
          <p:cNvSpPr/>
          <p:nvPr/>
        </p:nvSpPr>
        <p:spPr>
          <a:xfrm>
            <a:off x="6937828" y="2061025"/>
            <a:ext cx="1663703" cy="21336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Flexibility </a:t>
            </a:r>
            <a:r>
              <a:rPr lang="nl-NL" b="1" dirty="0" err="1"/>
              <a:t>Requesting</a:t>
            </a:r>
            <a:r>
              <a:rPr lang="nl-NL" b="1" dirty="0"/>
              <a:t> </a:t>
            </a:r>
            <a:r>
              <a:rPr lang="nl-NL" b="1" dirty="0" err="1"/>
              <a:t>Parties</a:t>
            </a:r>
            <a:endParaRPr lang="nl-NL" b="1" dirty="0"/>
          </a:p>
          <a:p>
            <a:pPr algn="ctr"/>
            <a:r>
              <a:rPr lang="nl-NL" dirty="0"/>
              <a:t>TSO</a:t>
            </a:r>
          </a:p>
          <a:p>
            <a:pPr algn="ctr"/>
            <a:r>
              <a:rPr lang="nl-NL" dirty="0"/>
              <a:t>DSO</a:t>
            </a:r>
          </a:p>
          <a:p>
            <a:pPr algn="ctr"/>
            <a:r>
              <a:rPr lang="nl-NL" dirty="0"/>
              <a:t>BRP</a:t>
            </a:r>
            <a:endParaRPr lang="nl-BE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CEAAE19-C48F-F406-983C-6ABD1CD6932C}"/>
              </a:ext>
            </a:extLst>
          </p:cNvPr>
          <p:cNvSpPr/>
          <p:nvPr/>
        </p:nvSpPr>
        <p:spPr>
          <a:xfrm>
            <a:off x="5112653" y="2061025"/>
            <a:ext cx="1578427" cy="21336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Markets Flexibility</a:t>
            </a:r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r>
              <a:rPr lang="nl-NL" b="1" dirty="0" err="1"/>
              <a:t>Settlement</a:t>
            </a:r>
            <a:endParaRPr lang="nl-BE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886EE01-C9A3-0050-7698-91E201C1F9F4}"/>
              </a:ext>
            </a:extLst>
          </p:cNvPr>
          <p:cNvSpPr/>
          <p:nvPr/>
        </p:nvSpPr>
        <p:spPr>
          <a:xfrm>
            <a:off x="3563255" y="2061027"/>
            <a:ext cx="1357069" cy="21336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Service Providers</a:t>
            </a:r>
          </a:p>
          <a:p>
            <a:pPr algn="ctr"/>
            <a:r>
              <a:rPr lang="nl-NL" dirty="0"/>
              <a:t>FSP</a:t>
            </a:r>
          </a:p>
          <a:p>
            <a:pPr algn="ctr"/>
            <a:r>
              <a:rPr lang="nl-NL" dirty="0"/>
              <a:t>BSP</a:t>
            </a:r>
            <a:endParaRPr lang="nl-BE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A0AEEEB-393B-E614-B4B2-C740CD753DEE}"/>
              </a:ext>
            </a:extLst>
          </p:cNvPr>
          <p:cNvSpPr/>
          <p:nvPr/>
        </p:nvSpPr>
        <p:spPr>
          <a:xfrm>
            <a:off x="478974" y="2061026"/>
            <a:ext cx="1781618" cy="21336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B050"/>
                </a:solidFill>
              </a:rPr>
              <a:t>Aanbod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Flexibiliteit</a:t>
            </a:r>
            <a:r>
              <a:rPr lang="en-US" dirty="0">
                <a:solidFill>
                  <a:srgbClr val="00B050"/>
                </a:solidFill>
              </a:rPr>
              <a:t>
</a:t>
            </a:r>
            <a:r>
              <a:rPr lang="en-US" dirty="0" err="1">
                <a:solidFill>
                  <a:srgbClr val="00B050"/>
                </a:solidFill>
              </a:rPr>
              <a:t>Investeringen</a:t>
            </a:r>
            <a:r>
              <a:rPr lang="en-US" dirty="0">
                <a:solidFill>
                  <a:srgbClr val="00B050"/>
                </a:solidFill>
              </a:rPr>
              <a:t> in </a:t>
            </a:r>
            <a:r>
              <a:rPr lang="en-US" dirty="0" err="1">
                <a:solidFill>
                  <a:srgbClr val="00B050"/>
                </a:solidFill>
              </a:rPr>
              <a:t>stuurbare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slimme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toestellen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3A8CBAEA-FCF3-68D6-5064-A8815B144626}"/>
              </a:ext>
            </a:extLst>
          </p:cNvPr>
          <p:cNvSpPr/>
          <p:nvPr/>
        </p:nvSpPr>
        <p:spPr>
          <a:xfrm>
            <a:off x="4920333" y="2982682"/>
            <a:ext cx="573324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links/rechts 8">
            <a:extLst>
              <a:ext uri="{FF2B5EF4-FFF2-40B4-BE49-F238E27FC236}">
                <a16:creationId xmlns:a16="http://schemas.microsoft.com/office/drawing/2014/main" id="{D7D9AB88-3AA7-01DD-778C-618E3830CC21}"/>
              </a:ext>
            </a:extLst>
          </p:cNvPr>
          <p:cNvSpPr/>
          <p:nvPr/>
        </p:nvSpPr>
        <p:spPr>
          <a:xfrm>
            <a:off x="1799771" y="2852056"/>
            <a:ext cx="805535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: links/rechts 9">
            <a:extLst>
              <a:ext uri="{FF2B5EF4-FFF2-40B4-BE49-F238E27FC236}">
                <a16:creationId xmlns:a16="http://schemas.microsoft.com/office/drawing/2014/main" id="{5EBC8B8B-5C3A-0DD8-BE61-801D45D90016}"/>
              </a:ext>
            </a:extLst>
          </p:cNvPr>
          <p:cNvSpPr/>
          <p:nvPr/>
        </p:nvSpPr>
        <p:spPr>
          <a:xfrm>
            <a:off x="6320956" y="2706915"/>
            <a:ext cx="914404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26421A8-87E8-A181-09FF-8839B1D8CD5D}"/>
              </a:ext>
            </a:extLst>
          </p:cNvPr>
          <p:cNvSpPr/>
          <p:nvPr/>
        </p:nvSpPr>
        <p:spPr>
          <a:xfrm>
            <a:off x="2155373" y="2198915"/>
            <a:ext cx="319323" cy="1930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METERING</a:t>
            </a:r>
            <a:endParaRPr lang="nl-BE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D149172-66D3-A376-2D73-466245FD7FBC}"/>
              </a:ext>
            </a:extLst>
          </p:cNvPr>
          <p:cNvSpPr/>
          <p:nvPr/>
        </p:nvSpPr>
        <p:spPr>
          <a:xfrm>
            <a:off x="2670630" y="2017484"/>
            <a:ext cx="319307" cy="21336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EMS</a:t>
            </a:r>
          </a:p>
          <a:p>
            <a:pPr algn="ctr"/>
            <a:r>
              <a:rPr lang="nl-NL" dirty="0"/>
              <a:t>Lokaal</a:t>
            </a:r>
          </a:p>
        </p:txBody>
      </p: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F6C445EF-DCA0-372F-405C-7E9A6712CCA6}"/>
              </a:ext>
            </a:extLst>
          </p:cNvPr>
          <p:cNvCxnSpPr>
            <a:cxnSpLocks/>
            <a:stCxn id="12" idx="2"/>
            <a:endCxn id="5" idx="4"/>
          </p:cNvCxnSpPr>
          <p:nvPr/>
        </p:nvCxnSpPr>
        <p:spPr>
          <a:xfrm rot="16200000" flipH="1">
            <a:off x="4344305" y="2637067"/>
            <a:ext cx="43540" cy="3071583"/>
          </a:xfrm>
          <a:prstGeom prst="bentConnector3">
            <a:avLst>
              <a:gd name="adj1" fmla="val 62503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8B0D8413-4671-CE58-8BC1-F2BEB12295FC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3987805" y="2456548"/>
            <a:ext cx="297538" cy="364307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31E02CF4-E00B-FDAC-34E7-01086F7657DE}"/>
              </a:ext>
            </a:extLst>
          </p:cNvPr>
          <p:cNvSpPr/>
          <p:nvPr/>
        </p:nvSpPr>
        <p:spPr>
          <a:xfrm>
            <a:off x="2481949" y="3701133"/>
            <a:ext cx="29028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Pijl: links/rechts 15">
            <a:extLst>
              <a:ext uri="{FF2B5EF4-FFF2-40B4-BE49-F238E27FC236}">
                <a16:creationId xmlns:a16="http://schemas.microsoft.com/office/drawing/2014/main" id="{37D93C31-C36D-22EC-4175-55207F4CE5D4}"/>
              </a:ext>
            </a:extLst>
          </p:cNvPr>
          <p:cNvSpPr/>
          <p:nvPr/>
        </p:nvSpPr>
        <p:spPr>
          <a:xfrm>
            <a:off x="2960908" y="2856792"/>
            <a:ext cx="537029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885E126-FC4A-F90C-F4FD-1E10F751AED0}"/>
              </a:ext>
            </a:extLst>
          </p:cNvPr>
          <p:cNvSpPr/>
          <p:nvPr/>
        </p:nvSpPr>
        <p:spPr>
          <a:xfrm>
            <a:off x="4644566" y="2010231"/>
            <a:ext cx="319307" cy="2133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EMS markt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CFB4D67-C85C-1A14-E063-5DBABEAC085E}"/>
              </a:ext>
            </a:extLst>
          </p:cNvPr>
          <p:cNvSpPr/>
          <p:nvPr/>
        </p:nvSpPr>
        <p:spPr>
          <a:xfrm>
            <a:off x="3519716" y="2017483"/>
            <a:ext cx="319307" cy="20682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EMS col </a:t>
            </a:r>
          </a:p>
        </p:txBody>
      </p:sp>
      <p:sp>
        <p:nvSpPr>
          <p:cNvPr id="37" name="Stroomdiagram: Magnetische schijf 36">
            <a:extLst>
              <a:ext uri="{FF2B5EF4-FFF2-40B4-BE49-F238E27FC236}">
                <a16:creationId xmlns:a16="http://schemas.microsoft.com/office/drawing/2014/main" id="{0C9D430E-C36C-0456-A5D9-D831B1B56C17}"/>
              </a:ext>
            </a:extLst>
          </p:cNvPr>
          <p:cNvSpPr/>
          <p:nvPr/>
        </p:nvSpPr>
        <p:spPr>
          <a:xfrm>
            <a:off x="914396" y="1190172"/>
            <a:ext cx="914400" cy="61264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Stroomdiagram: Magnetische schijf 52">
            <a:extLst>
              <a:ext uri="{FF2B5EF4-FFF2-40B4-BE49-F238E27FC236}">
                <a16:creationId xmlns:a16="http://schemas.microsoft.com/office/drawing/2014/main" id="{D09AE242-D136-AF5F-9E6D-12224BDC6194}"/>
              </a:ext>
            </a:extLst>
          </p:cNvPr>
          <p:cNvSpPr/>
          <p:nvPr/>
        </p:nvSpPr>
        <p:spPr>
          <a:xfrm>
            <a:off x="2039247" y="1190169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Stroomdiagram: Magnetische schijf 53">
            <a:extLst>
              <a:ext uri="{FF2B5EF4-FFF2-40B4-BE49-F238E27FC236}">
                <a16:creationId xmlns:a16="http://schemas.microsoft.com/office/drawing/2014/main" id="{125B03EB-D141-3E70-D152-2C04ACDD8EF7}"/>
              </a:ext>
            </a:extLst>
          </p:cNvPr>
          <p:cNvSpPr/>
          <p:nvPr/>
        </p:nvSpPr>
        <p:spPr>
          <a:xfrm>
            <a:off x="3222152" y="1182915"/>
            <a:ext cx="914400" cy="612648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Stroomdiagram: Magnetische schijf 54">
            <a:extLst>
              <a:ext uri="{FF2B5EF4-FFF2-40B4-BE49-F238E27FC236}">
                <a16:creationId xmlns:a16="http://schemas.microsoft.com/office/drawing/2014/main" id="{736F543E-BF33-68B6-E18A-3DCE3E0A7186}"/>
              </a:ext>
            </a:extLst>
          </p:cNvPr>
          <p:cNvSpPr/>
          <p:nvPr/>
        </p:nvSpPr>
        <p:spPr>
          <a:xfrm>
            <a:off x="4347010" y="1182916"/>
            <a:ext cx="914400" cy="612648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Stroomdiagram: Magnetische schijf 55">
            <a:extLst>
              <a:ext uri="{FF2B5EF4-FFF2-40B4-BE49-F238E27FC236}">
                <a16:creationId xmlns:a16="http://schemas.microsoft.com/office/drawing/2014/main" id="{740BB989-0BD4-FB2C-8DF7-A452A59065A7}"/>
              </a:ext>
            </a:extLst>
          </p:cNvPr>
          <p:cNvSpPr/>
          <p:nvPr/>
        </p:nvSpPr>
        <p:spPr>
          <a:xfrm>
            <a:off x="5442830" y="1161141"/>
            <a:ext cx="914400" cy="61264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Stroomdiagram: Magnetische schijf 56">
            <a:extLst>
              <a:ext uri="{FF2B5EF4-FFF2-40B4-BE49-F238E27FC236}">
                <a16:creationId xmlns:a16="http://schemas.microsoft.com/office/drawing/2014/main" id="{1A15DBD0-1921-8B74-B4DB-9DC30B853FFD}"/>
              </a:ext>
            </a:extLst>
          </p:cNvPr>
          <p:cNvSpPr/>
          <p:nvPr/>
        </p:nvSpPr>
        <p:spPr>
          <a:xfrm>
            <a:off x="7300647" y="1211940"/>
            <a:ext cx="914400" cy="612648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35E8236C-45E0-9FB6-36F9-811C256B6B05}"/>
              </a:ext>
            </a:extLst>
          </p:cNvPr>
          <p:cNvCxnSpPr>
            <a:cxnSpLocks/>
            <a:stCxn id="37" idx="3"/>
            <a:endCxn id="7" idx="0"/>
          </p:cNvCxnSpPr>
          <p:nvPr/>
        </p:nvCxnSpPr>
        <p:spPr>
          <a:xfrm flipH="1">
            <a:off x="1369783" y="1802820"/>
            <a:ext cx="1813" cy="258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F60900B3-615A-2AB3-711E-12328176ECD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315035" y="1802817"/>
            <a:ext cx="0" cy="3960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E82B7376-650C-E6B3-17C1-1D13807D3B5E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830283" y="1795563"/>
            <a:ext cx="1" cy="2219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3800BA27-380E-D412-A2E0-D4712E9DD4ED}"/>
              </a:ext>
            </a:extLst>
          </p:cNvPr>
          <p:cNvCxnSpPr>
            <a:cxnSpLocks/>
            <a:stCxn id="54" idx="3"/>
            <a:endCxn id="18" idx="0"/>
          </p:cNvCxnSpPr>
          <p:nvPr/>
        </p:nvCxnSpPr>
        <p:spPr>
          <a:xfrm>
            <a:off x="3679352" y="1795563"/>
            <a:ext cx="18" cy="2219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hoek 81">
            <a:extLst>
              <a:ext uri="{FF2B5EF4-FFF2-40B4-BE49-F238E27FC236}">
                <a16:creationId xmlns:a16="http://schemas.microsoft.com/office/drawing/2014/main" id="{5EB87856-FE02-B16E-D883-A4B0D3CD7FFC}"/>
              </a:ext>
            </a:extLst>
          </p:cNvPr>
          <p:cNvSpPr/>
          <p:nvPr/>
        </p:nvSpPr>
        <p:spPr>
          <a:xfrm>
            <a:off x="478973" y="915848"/>
            <a:ext cx="8122557" cy="10218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52B12A76-4842-2313-E4E9-5205AA940A0F}"/>
              </a:ext>
            </a:extLst>
          </p:cNvPr>
          <p:cNvCxnSpPr>
            <a:cxnSpLocks/>
            <a:stCxn id="55" idx="3"/>
            <a:endCxn id="17" idx="0"/>
          </p:cNvCxnSpPr>
          <p:nvPr/>
        </p:nvCxnSpPr>
        <p:spPr>
          <a:xfrm>
            <a:off x="4804210" y="1795564"/>
            <a:ext cx="10" cy="2146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B98793D7-33BC-2BE7-8169-4A4ADA0D7251}"/>
              </a:ext>
            </a:extLst>
          </p:cNvPr>
          <p:cNvCxnSpPr>
            <a:cxnSpLocks/>
            <a:stCxn id="56" idx="3"/>
            <a:endCxn id="5" idx="0"/>
          </p:cNvCxnSpPr>
          <p:nvPr/>
        </p:nvCxnSpPr>
        <p:spPr>
          <a:xfrm>
            <a:off x="5900030" y="1773789"/>
            <a:ext cx="1837" cy="2872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>
            <a:extLst>
              <a:ext uri="{FF2B5EF4-FFF2-40B4-BE49-F238E27FC236}">
                <a16:creationId xmlns:a16="http://schemas.microsoft.com/office/drawing/2014/main" id="{EE31DF8D-6F23-F9DF-B0E3-9F087A83AF98}"/>
              </a:ext>
            </a:extLst>
          </p:cNvPr>
          <p:cNvCxnSpPr>
            <a:cxnSpLocks/>
            <a:stCxn id="57" idx="3"/>
            <a:endCxn id="4" idx="0"/>
          </p:cNvCxnSpPr>
          <p:nvPr/>
        </p:nvCxnSpPr>
        <p:spPr>
          <a:xfrm>
            <a:off x="7757847" y="1824588"/>
            <a:ext cx="11833" cy="2364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kstvak 82">
            <a:extLst>
              <a:ext uri="{FF2B5EF4-FFF2-40B4-BE49-F238E27FC236}">
                <a16:creationId xmlns:a16="http://schemas.microsoft.com/office/drawing/2014/main" id="{BB8B89A8-0B79-CF75-C878-730E978B1482}"/>
              </a:ext>
            </a:extLst>
          </p:cNvPr>
          <p:cNvSpPr txBox="1"/>
          <p:nvPr/>
        </p:nvSpPr>
        <p:spPr>
          <a:xfrm>
            <a:off x="457201" y="892632"/>
            <a:ext cx="1274708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nl-NL" dirty="0"/>
              <a:t>DATASPACE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976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370288" y="1829724"/>
            <a:ext cx="7233022" cy="3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1600" dirty="0"/>
              <a:t>Flux50 </a:t>
            </a:r>
            <a:r>
              <a:rPr lang="nl-NL" sz="1600" b="0" dirty="0"/>
              <a:t>faciliteert de ontwikkeling van een </a:t>
            </a:r>
            <a:r>
              <a:rPr lang="nl-NL" sz="1600" dirty="0"/>
              <a:t>slimme energieregio</a:t>
            </a:r>
            <a:br>
              <a:rPr lang="nl-NL" sz="1600" b="0" dirty="0"/>
            </a:br>
            <a:r>
              <a:rPr lang="nl-NL" sz="1600" b="0" dirty="0"/>
              <a:t>en creëert meerwaarde door de </a:t>
            </a:r>
            <a:r>
              <a:rPr lang="nl-NL" sz="1600" dirty="0"/>
              <a:t>uitdagingen van de energietransitie </a:t>
            </a:r>
            <a:br>
              <a:rPr lang="nl-NL" sz="1600" b="0" dirty="0"/>
            </a:br>
            <a:r>
              <a:rPr lang="nl-NL" sz="1600" b="0" dirty="0"/>
              <a:t>om te zetten in </a:t>
            </a:r>
            <a:r>
              <a:rPr lang="nl-NL" sz="1600" dirty="0"/>
              <a:t>opportuniteiten voor Vlaanderen</a:t>
            </a:r>
            <a:endParaRPr dirty="0"/>
          </a:p>
        </p:txBody>
      </p:sp>
      <p:sp>
        <p:nvSpPr>
          <p:cNvPr id="71" name="Google Shape;71;p13"/>
          <p:cNvSpPr txBox="1"/>
          <p:nvPr/>
        </p:nvSpPr>
        <p:spPr>
          <a:xfrm>
            <a:off x="370288" y="1279602"/>
            <a:ext cx="4498892" cy="4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331A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Slimme energieregio Vlaanderen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32;p13" descr="Afbeelding met schermopname, Graphics, grafische vormgeving, tekenfilm&#10;&#10;Automatisch gegenereerde beschrijving">
            <a:extLst>
              <a:ext uri="{FF2B5EF4-FFF2-40B4-BE49-F238E27FC236}">
                <a16:creationId xmlns:a16="http://schemas.microsoft.com/office/drawing/2014/main" id="{919DA284-F0B6-4F7C-BD78-1D7623DDBC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" y="2564990"/>
            <a:ext cx="5509260" cy="2597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58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79" descr="Afbeelding met buiten, weg, sneeuw, water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10746"/>
          <a:stretch/>
        </p:blipFill>
        <p:spPr>
          <a:xfrm>
            <a:off x="1" y="-833385"/>
            <a:ext cx="9144000" cy="6830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9"/>
          <p:cNvSpPr/>
          <p:nvPr/>
        </p:nvSpPr>
        <p:spPr>
          <a:xfrm>
            <a:off x="0" y="-1"/>
            <a:ext cx="9143998" cy="51435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60000">
                <a:srgbClr val="374B8E">
                  <a:alpha val="43921"/>
                </a:srgbClr>
              </a:gs>
              <a:gs pos="94000">
                <a:srgbClr val="261359">
                  <a:alpha val="70196"/>
                </a:srgbClr>
              </a:gs>
              <a:gs pos="100000">
                <a:srgbClr val="261359">
                  <a:alpha val="70196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9"/>
          <p:cNvSpPr/>
          <p:nvPr/>
        </p:nvSpPr>
        <p:spPr>
          <a:xfrm>
            <a:off x="530680" y="329063"/>
            <a:ext cx="3092284" cy="448537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540000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Let’s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stay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in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touch</a:t>
            </a:r>
            <a:endParaRPr sz="1050" b="0" i="0" u="none" strike="noStrike" cap="none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BE" sz="1200" b="0" i="0" u="none" strike="noStrike" cap="none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Patrick Devos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BE" sz="1200" b="0" i="0" u="none" strike="noStrike" cap="none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patrick.devos@flux50.com</a:t>
            </a:r>
            <a:endParaRPr lang="nl-BE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BE" sz="1200" b="0" i="0" u="none" strike="noStrike" cap="none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Tel +32 475 44 99 49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nl-BE" sz="1100" b="0" i="0" u="none" strike="noStrike" cap="none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Koningsstraat 146</a:t>
            </a:r>
            <a:endParaRPr sz="1050" b="0" i="0" u="none" strike="noStrike" cap="none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B-1000 Brussel</a:t>
            </a:r>
            <a:endParaRPr sz="1050" b="0" i="0" u="none" strike="noStrike" cap="none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  <a:hlinkClick r:id="rId4"/>
              </a:rPr>
              <a:t>info@flux50.com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endParaRPr sz="1050" b="0" i="0" u="none" strike="noStrike" cap="none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357" name="Google Shape;357;p179" descr="Afbeelding met bord, tekening, licht&#10;&#10;Automatisch gegenereerde beschrijvi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1075" y="4028960"/>
            <a:ext cx="1369621" cy="60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43;p25" descr="Held, vrouw silhouet">
            <a:extLst>
              <a:ext uri="{FF2B5EF4-FFF2-40B4-BE49-F238E27FC236}">
                <a16:creationId xmlns:a16="http://schemas.microsoft.com/office/drawing/2014/main" id="{7D7E633C-A065-4970-8A8E-861E4E284B3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902" y="1021572"/>
            <a:ext cx="400263" cy="32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2;p25">
            <a:hlinkClick r:id="rId8"/>
            <a:extLst>
              <a:ext uri="{FF2B5EF4-FFF2-40B4-BE49-F238E27FC236}">
                <a16:creationId xmlns:a16="http://schemas.microsoft.com/office/drawing/2014/main" id="{CB13AA93-523F-455E-A4E9-D174B3E1F9E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0867" t="10262" b="-1"/>
          <a:stretch/>
        </p:blipFill>
        <p:spPr>
          <a:xfrm>
            <a:off x="2600696" y="4331418"/>
            <a:ext cx="265339" cy="232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7DE31-0A6A-40F8-8807-EA1208DE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205073"/>
            <a:ext cx="7886700" cy="688623"/>
          </a:xfrm>
        </p:spPr>
        <p:txBody>
          <a:bodyPr/>
          <a:lstStyle/>
          <a:p>
            <a:r>
              <a:rPr lang="nl-NL" b="0" dirty="0">
                <a:solidFill>
                  <a:schemeClr val="dk1"/>
                </a:solidFill>
              </a:rPr>
              <a:t>Energie ecosysteem integreren</a:t>
            </a:r>
            <a:br>
              <a:rPr lang="nl-NL" b="0" dirty="0"/>
            </a:br>
            <a:endParaRPr lang="nl-BE" b="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8EC2915D-F691-40B9-98BA-5CB9098F5B09}"/>
              </a:ext>
            </a:extLst>
          </p:cNvPr>
          <p:cNvGrpSpPr/>
          <p:nvPr/>
        </p:nvGrpSpPr>
        <p:grpSpPr>
          <a:xfrm>
            <a:off x="1353136" y="640080"/>
            <a:ext cx="5779184" cy="3505200"/>
            <a:chOff x="911177" y="1783602"/>
            <a:chExt cx="5401776" cy="3252514"/>
          </a:xfrm>
        </p:grpSpPr>
        <p:grpSp>
          <p:nvGrpSpPr>
            <p:cNvPr id="6" name="Google Shape;51;p16">
              <a:extLst>
                <a:ext uri="{FF2B5EF4-FFF2-40B4-BE49-F238E27FC236}">
                  <a16:creationId xmlns:a16="http://schemas.microsoft.com/office/drawing/2014/main" id="{42FC14AD-5AE1-41ED-BC72-7E7484324FFA}"/>
                </a:ext>
              </a:extLst>
            </p:cNvPr>
            <p:cNvGrpSpPr/>
            <p:nvPr/>
          </p:nvGrpSpPr>
          <p:grpSpPr>
            <a:xfrm>
              <a:off x="911177" y="1783602"/>
              <a:ext cx="5401776" cy="3252514"/>
              <a:chOff x="503229" y="0"/>
              <a:chExt cx="5401776" cy="3252514"/>
            </a:xfrm>
          </p:grpSpPr>
          <p:sp>
            <p:nvSpPr>
              <p:cNvPr id="8" name="Google Shape;52;p16">
                <a:extLst>
                  <a:ext uri="{FF2B5EF4-FFF2-40B4-BE49-F238E27FC236}">
                    <a16:creationId xmlns:a16="http://schemas.microsoft.com/office/drawing/2014/main" id="{BE955E0C-0198-4DFD-ACBC-4A5B86E240AB}"/>
                  </a:ext>
                </a:extLst>
              </p:cNvPr>
              <p:cNvSpPr/>
              <p:nvPr/>
            </p:nvSpPr>
            <p:spPr>
              <a:xfrm>
                <a:off x="1257317" y="1250592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3;p16">
                <a:extLst>
                  <a:ext uri="{FF2B5EF4-FFF2-40B4-BE49-F238E27FC236}">
                    <a16:creationId xmlns:a16="http://schemas.microsoft.com/office/drawing/2014/main" id="{A8A064FD-6E57-4430-BFC2-15DBED13A15C}"/>
                  </a:ext>
                </a:extLst>
              </p:cNvPr>
              <p:cNvSpPr txBox="1"/>
              <p:nvPr/>
            </p:nvSpPr>
            <p:spPr>
              <a:xfrm>
                <a:off x="1393095" y="1367154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5225" rIns="0" bIns="152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Bouw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-sector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4;p16">
                <a:extLst>
                  <a:ext uri="{FF2B5EF4-FFF2-40B4-BE49-F238E27FC236}">
                    <a16:creationId xmlns:a16="http://schemas.microsoft.com/office/drawing/2014/main" id="{DBCA22DC-19E0-4149-A667-9506F8DA7558}"/>
                  </a:ext>
                </a:extLst>
              </p:cNvPr>
              <p:cNvSpPr/>
              <p:nvPr/>
            </p:nvSpPr>
            <p:spPr>
              <a:xfrm>
                <a:off x="1278384" y="1587227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5;p16">
                <a:extLst>
                  <a:ext uri="{FF2B5EF4-FFF2-40B4-BE49-F238E27FC236}">
                    <a16:creationId xmlns:a16="http://schemas.microsoft.com/office/drawing/2014/main" id="{96064477-2A35-4E4A-AC82-452F88DD76D7}"/>
                  </a:ext>
                </a:extLst>
              </p:cNvPr>
              <p:cNvSpPr/>
              <p:nvPr/>
            </p:nvSpPr>
            <p:spPr>
              <a:xfrm>
                <a:off x="503229" y="834595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2">
                  <a:alphaModFix/>
                </a:blip>
                <a:stretch>
                  <a:fillRect t="-7998" b="-7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6;p16">
                <a:extLst>
                  <a:ext uri="{FF2B5EF4-FFF2-40B4-BE49-F238E27FC236}">
                    <a16:creationId xmlns:a16="http://schemas.microsoft.com/office/drawing/2014/main" id="{9223C50F-36A7-46F8-8CC1-B9FC3473AA60}"/>
                  </a:ext>
                </a:extLst>
              </p:cNvPr>
              <p:cNvSpPr/>
              <p:nvPr/>
            </p:nvSpPr>
            <p:spPr>
              <a:xfrm>
                <a:off x="1103366" y="1487049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7;p16">
                <a:extLst>
                  <a:ext uri="{FF2B5EF4-FFF2-40B4-BE49-F238E27FC236}">
                    <a16:creationId xmlns:a16="http://schemas.microsoft.com/office/drawing/2014/main" id="{FB831FA4-F8F8-4069-B9A2-F577817C2131}"/>
                  </a:ext>
                </a:extLst>
              </p:cNvPr>
              <p:cNvSpPr/>
              <p:nvPr/>
            </p:nvSpPr>
            <p:spPr>
              <a:xfrm>
                <a:off x="2014987" y="854602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8;p16">
                <a:extLst>
                  <a:ext uri="{FF2B5EF4-FFF2-40B4-BE49-F238E27FC236}">
                    <a16:creationId xmlns:a16="http://schemas.microsoft.com/office/drawing/2014/main" id="{4CDAE35A-BD48-413E-BA7F-DF6C31EEB70E}"/>
                  </a:ext>
                </a:extLst>
              </p:cNvPr>
              <p:cNvSpPr txBox="1"/>
              <p:nvPr/>
            </p:nvSpPr>
            <p:spPr>
              <a:xfrm>
                <a:off x="2150765" y="971164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950" rIns="0" bIns="139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nl-NL" sz="11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Energie</a:t>
                </a:r>
                <a:r>
                  <a: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-sector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9;p16">
                <a:extLst>
                  <a:ext uri="{FF2B5EF4-FFF2-40B4-BE49-F238E27FC236}">
                    <a16:creationId xmlns:a16="http://schemas.microsoft.com/office/drawing/2014/main" id="{704852EE-87B7-4B8F-83BF-B5B1594613C8}"/>
                  </a:ext>
                </a:extLst>
              </p:cNvPr>
              <p:cNvSpPr/>
              <p:nvPr/>
            </p:nvSpPr>
            <p:spPr>
              <a:xfrm>
                <a:off x="2615323" y="1483146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60;p16">
                <a:extLst>
                  <a:ext uri="{FF2B5EF4-FFF2-40B4-BE49-F238E27FC236}">
                    <a16:creationId xmlns:a16="http://schemas.microsoft.com/office/drawing/2014/main" id="{0368C37E-C930-43DA-BB64-75F27E748393}"/>
                  </a:ext>
                </a:extLst>
              </p:cNvPr>
              <p:cNvSpPr/>
              <p:nvPr/>
            </p:nvSpPr>
            <p:spPr>
              <a:xfrm>
                <a:off x="2766033" y="1248965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3">
                  <a:alphaModFix/>
                </a:blip>
                <a:stretch>
                  <a:fillRect t="-7998" b="-7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61;p16">
                <a:extLst>
                  <a:ext uri="{FF2B5EF4-FFF2-40B4-BE49-F238E27FC236}">
                    <a16:creationId xmlns:a16="http://schemas.microsoft.com/office/drawing/2014/main" id="{77997515-7F66-47CA-9D76-75A069E649FB}"/>
                  </a:ext>
                </a:extLst>
              </p:cNvPr>
              <p:cNvSpPr/>
              <p:nvPr/>
            </p:nvSpPr>
            <p:spPr>
              <a:xfrm>
                <a:off x="2787100" y="1583974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62;p16">
                <a:extLst>
                  <a:ext uri="{FF2B5EF4-FFF2-40B4-BE49-F238E27FC236}">
                    <a16:creationId xmlns:a16="http://schemas.microsoft.com/office/drawing/2014/main" id="{473D2C74-F9BC-4EC4-B716-356C37514CF9}"/>
                  </a:ext>
                </a:extLst>
              </p:cNvPr>
              <p:cNvSpPr/>
              <p:nvPr/>
            </p:nvSpPr>
            <p:spPr>
              <a:xfrm>
                <a:off x="1257317" y="418273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63;p16">
                <a:extLst>
                  <a:ext uri="{FF2B5EF4-FFF2-40B4-BE49-F238E27FC236}">
                    <a16:creationId xmlns:a16="http://schemas.microsoft.com/office/drawing/2014/main" id="{D8DD41F1-F143-4438-88EC-1B71233C15AC}"/>
                  </a:ext>
                </a:extLst>
              </p:cNvPr>
              <p:cNvSpPr txBox="1"/>
              <p:nvPr/>
            </p:nvSpPr>
            <p:spPr>
              <a:xfrm>
                <a:off x="1393095" y="534835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950" rIns="0" bIns="139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Data &amp; ICT sector</a:t>
                </a: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64;p16">
                <a:extLst>
                  <a:ext uri="{FF2B5EF4-FFF2-40B4-BE49-F238E27FC236}">
                    <a16:creationId xmlns:a16="http://schemas.microsoft.com/office/drawing/2014/main" id="{FFCE32C5-064F-44A9-96EF-CA38007769F4}"/>
                  </a:ext>
                </a:extLst>
              </p:cNvPr>
              <p:cNvSpPr/>
              <p:nvPr/>
            </p:nvSpPr>
            <p:spPr>
              <a:xfrm>
                <a:off x="1854213" y="428681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65;p16">
                <a:extLst>
                  <a:ext uri="{FF2B5EF4-FFF2-40B4-BE49-F238E27FC236}">
                    <a16:creationId xmlns:a16="http://schemas.microsoft.com/office/drawing/2014/main" id="{6A30BFBD-0E3F-4D64-840A-9E49498D4875}"/>
                  </a:ext>
                </a:extLst>
              </p:cNvPr>
              <p:cNvSpPr/>
              <p:nvPr/>
            </p:nvSpPr>
            <p:spPr>
              <a:xfrm>
                <a:off x="2011945" y="0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4">
                  <a:alphaModFix/>
                </a:blip>
                <a:stretch>
                  <a:fillRect t="-7998" b="-7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66;p16">
                <a:extLst>
                  <a:ext uri="{FF2B5EF4-FFF2-40B4-BE49-F238E27FC236}">
                    <a16:creationId xmlns:a16="http://schemas.microsoft.com/office/drawing/2014/main" id="{1CDABFB7-C568-44DF-AB07-3A2058B17AB3}"/>
                  </a:ext>
                </a:extLst>
              </p:cNvPr>
              <p:cNvSpPr/>
              <p:nvPr/>
            </p:nvSpPr>
            <p:spPr>
              <a:xfrm>
                <a:off x="2036793" y="333382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67;p16">
                <a:extLst>
                  <a:ext uri="{FF2B5EF4-FFF2-40B4-BE49-F238E27FC236}">
                    <a16:creationId xmlns:a16="http://schemas.microsoft.com/office/drawing/2014/main" id="{4B58933A-3AE2-4621-BC3F-EF49AB313F5C}"/>
                  </a:ext>
                </a:extLst>
              </p:cNvPr>
              <p:cNvSpPr/>
              <p:nvPr/>
            </p:nvSpPr>
            <p:spPr>
              <a:xfrm>
                <a:off x="2766033" y="416972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68;p16">
                <a:extLst>
                  <a:ext uri="{FF2B5EF4-FFF2-40B4-BE49-F238E27FC236}">
                    <a16:creationId xmlns:a16="http://schemas.microsoft.com/office/drawing/2014/main" id="{6FCB3CA6-8D7A-4083-9F3C-EE1CA82F29CE}"/>
                  </a:ext>
                </a:extLst>
              </p:cNvPr>
              <p:cNvSpPr txBox="1"/>
              <p:nvPr/>
            </p:nvSpPr>
            <p:spPr>
              <a:xfrm>
                <a:off x="2901811" y="533534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950" rIns="0" bIns="139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Industrie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69;p16">
                <a:extLst>
                  <a:ext uri="{FF2B5EF4-FFF2-40B4-BE49-F238E27FC236}">
                    <a16:creationId xmlns:a16="http://schemas.microsoft.com/office/drawing/2014/main" id="{9618FA62-E26E-46B0-9166-311A2314877B}"/>
                  </a:ext>
                </a:extLst>
              </p:cNvPr>
              <p:cNvSpPr/>
              <p:nvPr/>
            </p:nvSpPr>
            <p:spPr>
              <a:xfrm>
                <a:off x="3524442" y="750355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0;p16">
                <a:extLst>
                  <a:ext uri="{FF2B5EF4-FFF2-40B4-BE49-F238E27FC236}">
                    <a16:creationId xmlns:a16="http://schemas.microsoft.com/office/drawing/2014/main" id="{084C6D0D-9C05-4605-B93E-2CDEFA8CC13E}"/>
                  </a:ext>
                </a:extLst>
              </p:cNvPr>
              <p:cNvSpPr/>
              <p:nvPr/>
            </p:nvSpPr>
            <p:spPr>
              <a:xfrm>
                <a:off x="3520121" y="840124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5">
                  <a:alphaModFix/>
                </a:blip>
                <a:stretch>
                  <a:fillRect t="-7998" b="-7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1;p16">
                <a:extLst>
                  <a:ext uri="{FF2B5EF4-FFF2-40B4-BE49-F238E27FC236}">
                    <a16:creationId xmlns:a16="http://schemas.microsoft.com/office/drawing/2014/main" id="{4DF01D16-A7FA-423A-99CE-69BE581EB561}"/>
                  </a:ext>
                </a:extLst>
              </p:cNvPr>
              <p:cNvSpPr/>
              <p:nvPr/>
            </p:nvSpPr>
            <p:spPr>
              <a:xfrm>
                <a:off x="3690817" y="853459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2;p16">
                <a:extLst>
                  <a:ext uri="{FF2B5EF4-FFF2-40B4-BE49-F238E27FC236}">
                    <a16:creationId xmlns:a16="http://schemas.microsoft.com/office/drawing/2014/main" id="{F7D98761-7481-495B-90E2-20FAD9070B16}"/>
                  </a:ext>
                </a:extLst>
              </p:cNvPr>
              <p:cNvSpPr/>
              <p:nvPr/>
            </p:nvSpPr>
            <p:spPr>
              <a:xfrm>
                <a:off x="3520121" y="7806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3;p16">
                <a:extLst>
                  <a:ext uri="{FF2B5EF4-FFF2-40B4-BE49-F238E27FC236}">
                    <a16:creationId xmlns:a16="http://schemas.microsoft.com/office/drawing/2014/main" id="{84C32291-89F7-4FAC-AE58-D1947C2F9F8A}"/>
                  </a:ext>
                </a:extLst>
              </p:cNvPr>
              <p:cNvSpPr txBox="1"/>
              <p:nvPr/>
            </p:nvSpPr>
            <p:spPr>
              <a:xfrm>
                <a:off x="3655899" y="124368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950" rIns="0" bIns="139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Transport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4;p16">
                <a:extLst>
                  <a:ext uri="{FF2B5EF4-FFF2-40B4-BE49-F238E27FC236}">
                    <a16:creationId xmlns:a16="http://schemas.microsoft.com/office/drawing/2014/main" id="{7102964D-713A-40EF-9DB1-CC41E93C9828}"/>
                  </a:ext>
                </a:extLst>
              </p:cNvPr>
              <p:cNvSpPr/>
              <p:nvPr/>
            </p:nvSpPr>
            <p:spPr>
              <a:xfrm>
                <a:off x="4278530" y="345417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5;p16">
                <a:extLst>
                  <a:ext uri="{FF2B5EF4-FFF2-40B4-BE49-F238E27FC236}">
                    <a16:creationId xmlns:a16="http://schemas.microsoft.com/office/drawing/2014/main" id="{59DD1CD6-1E69-4B8B-B319-E4B4D3A6F587}"/>
                  </a:ext>
                </a:extLst>
              </p:cNvPr>
              <p:cNvSpPr/>
              <p:nvPr/>
            </p:nvSpPr>
            <p:spPr>
              <a:xfrm>
                <a:off x="4274749" y="428030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6">
                  <a:alphaModFix/>
                </a:blip>
                <a:stretch>
                  <a:fillRect t="-7998" b="-7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6;p16">
                <a:extLst>
                  <a:ext uri="{FF2B5EF4-FFF2-40B4-BE49-F238E27FC236}">
                    <a16:creationId xmlns:a16="http://schemas.microsoft.com/office/drawing/2014/main" id="{4FF21CD3-BF93-408D-A336-E4AEDE82CA18}"/>
                  </a:ext>
                </a:extLst>
              </p:cNvPr>
              <p:cNvSpPr/>
              <p:nvPr/>
            </p:nvSpPr>
            <p:spPr>
              <a:xfrm>
                <a:off x="4449227" y="444618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77;p16">
                <a:extLst>
                  <a:ext uri="{FF2B5EF4-FFF2-40B4-BE49-F238E27FC236}">
                    <a16:creationId xmlns:a16="http://schemas.microsoft.com/office/drawing/2014/main" id="{B714F243-959F-4FBE-A08E-94729188DA63}"/>
                  </a:ext>
                </a:extLst>
              </p:cNvPr>
              <p:cNvSpPr/>
              <p:nvPr/>
            </p:nvSpPr>
            <p:spPr>
              <a:xfrm>
                <a:off x="4274749" y="1258723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78;p16">
                <a:extLst>
                  <a:ext uri="{FF2B5EF4-FFF2-40B4-BE49-F238E27FC236}">
                    <a16:creationId xmlns:a16="http://schemas.microsoft.com/office/drawing/2014/main" id="{D694950E-576A-4D20-BE02-55C80107E95B}"/>
                  </a:ext>
                </a:extLst>
              </p:cNvPr>
              <p:cNvSpPr txBox="1"/>
              <p:nvPr/>
            </p:nvSpPr>
            <p:spPr>
              <a:xfrm>
                <a:off x="4410527" y="1375285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5225" rIns="0" bIns="152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B04C"/>
                  </a:buClr>
                  <a:buSzPts val="1903"/>
                  <a:buFont typeface="Arial"/>
                  <a:buNone/>
                  <a:tabLst/>
                  <a:defRPr/>
                </a:pP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36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strategie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leden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79;p16">
                <a:extLst>
                  <a:ext uri="{FF2B5EF4-FFF2-40B4-BE49-F238E27FC236}">
                    <a16:creationId xmlns:a16="http://schemas.microsoft.com/office/drawing/2014/main" id="{994338D5-870E-46E2-B2AD-55984E03BC46}"/>
                  </a:ext>
                </a:extLst>
              </p:cNvPr>
              <p:cNvSpPr/>
              <p:nvPr/>
            </p:nvSpPr>
            <p:spPr>
              <a:xfrm>
                <a:off x="4448146" y="1918008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80;p16">
                <a:extLst>
                  <a:ext uri="{FF2B5EF4-FFF2-40B4-BE49-F238E27FC236}">
                    <a16:creationId xmlns:a16="http://schemas.microsoft.com/office/drawing/2014/main" id="{2EFB88DF-7F43-4B60-B054-012601D97423}"/>
                  </a:ext>
                </a:extLst>
              </p:cNvPr>
              <p:cNvSpPr/>
              <p:nvPr/>
            </p:nvSpPr>
            <p:spPr>
              <a:xfrm>
                <a:off x="3520121" y="1670816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7">
                  <a:alphaModFix/>
                </a:blip>
                <a:stretch>
                  <a:fillRect l="-6998" r="-6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81;p16">
                <a:extLst>
                  <a:ext uri="{FF2B5EF4-FFF2-40B4-BE49-F238E27FC236}">
                    <a16:creationId xmlns:a16="http://schemas.microsoft.com/office/drawing/2014/main" id="{7F05F050-5408-47BD-A01A-B972C9D3CBED}"/>
                  </a:ext>
                </a:extLst>
              </p:cNvPr>
              <p:cNvSpPr/>
              <p:nvPr/>
            </p:nvSpPr>
            <p:spPr>
              <a:xfrm>
                <a:off x="4285553" y="2000947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82;p16">
                <a:extLst>
                  <a:ext uri="{FF2B5EF4-FFF2-40B4-BE49-F238E27FC236}">
                    <a16:creationId xmlns:a16="http://schemas.microsoft.com/office/drawing/2014/main" id="{426E3702-67FD-474C-9D36-DB361C3229B8}"/>
                  </a:ext>
                </a:extLst>
              </p:cNvPr>
              <p:cNvSpPr/>
              <p:nvPr/>
            </p:nvSpPr>
            <p:spPr>
              <a:xfrm>
                <a:off x="2011405" y="1665938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83;p16">
                <a:extLst>
                  <a:ext uri="{FF2B5EF4-FFF2-40B4-BE49-F238E27FC236}">
                    <a16:creationId xmlns:a16="http://schemas.microsoft.com/office/drawing/2014/main" id="{D169AE3B-9A98-48E9-AE5C-CDC16A1647DD}"/>
                  </a:ext>
                </a:extLst>
              </p:cNvPr>
              <p:cNvSpPr txBox="1"/>
              <p:nvPr/>
            </p:nvSpPr>
            <p:spPr>
              <a:xfrm>
                <a:off x="2147183" y="1782500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950" rIns="0" bIns="139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192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business</a:t>
                </a:r>
                <a:r>
                  <a:rPr kumimoji="0" lang="nl-NL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leden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4;p16">
                <a:extLst>
                  <a:ext uri="{FF2B5EF4-FFF2-40B4-BE49-F238E27FC236}">
                    <a16:creationId xmlns:a16="http://schemas.microsoft.com/office/drawing/2014/main" id="{5C2B0B6B-D3FB-4F6D-AF0A-26F3930D467F}"/>
                  </a:ext>
                </a:extLst>
              </p:cNvPr>
              <p:cNvSpPr/>
              <p:nvPr/>
            </p:nvSpPr>
            <p:spPr>
              <a:xfrm>
                <a:off x="2036253" y="1999646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85;p16">
                <a:extLst>
                  <a:ext uri="{FF2B5EF4-FFF2-40B4-BE49-F238E27FC236}">
                    <a16:creationId xmlns:a16="http://schemas.microsoft.com/office/drawing/2014/main" id="{E76B86E1-3CDB-4B5B-8474-10F1884B5ADB}"/>
                  </a:ext>
                </a:extLst>
              </p:cNvPr>
              <p:cNvSpPr/>
              <p:nvPr/>
            </p:nvSpPr>
            <p:spPr>
              <a:xfrm>
                <a:off x="1256776" y="2084536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8">
                  <a:alphaModFix/>
                </a:blip>
                <a:stretch>
                  <a:fillRect l="-13997" r="-13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86;p16">
                <a:extLst>
                  <a:ext uri="{FF2B5EF4-FFF2-40B4-BE49-F238E27FC236}">
                    <a16:creationId xmlns:a16="http://schemas.microsoft.com/office/drawing/2014/main" id="{55CB7968-4486-4C55-9FE6-0C6CC03D8025}"/>
                  </a:ext>
                </a:extLst>
              </p:cNvPr>
              <p:cNvSpPr/>
              <p:nvPr/>
            </p:nvSpPr>
            <p:spPr>
              <a:xfrm>
                <a:off x="1853673" y="2094944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87;p16">
                <a:extLst>
                  <a:ext uri="{FF2B5EF4-FFF2-40B4-BE49-F238E27FC236}">
                    <a16:creationId xmlns:a16="http://schemas.microsoft.com/office/drawing/2014/main" id="{629848C4-E57D-4A24-A82E-EF903636EFF0}"/>
                  </a:ext>
                </a:extLst>
              </p:cNvPr>
              <p:cNvSpPr/>
              <p:nvPr/>
            </p:nvSpPr>
            <p:spPr>
              <a:xfrm>
                <a:off x="5025056" y="1680574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88;p16">
                <a:extLst>
                  <a:ext uri="{FF2B5EF4-FFF2-40B4-BE49-F238E27FC236}">
                    <a16:creationId xmlns:a16="http://schemas.microsoft.com/office/drawing/2014/main" id="{6FFD8E00-BBCB-4AB0-9FA2-EEB303035D39}"/>
                  </a:ext>
                </a:extLst>
              </p:cNvPr>
              <p:cNvSpPr txBox="1"/>
              <p:nvPr/>
            </p:nvSpPr>
            <p:spPr>
              <a:xfrm>
                <a:off x="5160834" y="1797136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12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180 </a:t>
                </a:r>
                <a:r>
                  <a:rPr kumimoji="0" lang="nl-NL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KMO’s</a:t>
                </a:r>
                <a:endPara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89;p16">
                <a:extLst>
                  <a:ext uri="{FF2B5EF4-FFF2-40B4-BE49-F238E27FC236}">
                    <a16:creationId xmlns:a16="http://schemas.microsoft.com/office/drawing/2014/main" id="{AD54605F-5409-47D6-8992-CCE88F091AD3}"/>
                  </a:ext>
                </a:extLst>
              </p:cNvPr>
              <p:cNvSpPr/>
              <p:nvPr/>
            </p:nvSpPr>
            <p:spPr>
              <a:xfrm>
                <a:off x="5198993" y="2339859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0;p16">
                <a:extLst>
                  <a:ext uri="{FF2B5EF4-FFF2-40B4-BE49-F238E27FC236}">
                    <a16:creationId xmlns:a16="http://schemas.microsoft.com/office/drawing/2014/main" id="{7B3F5F9B-2771-4648-9A90-3D1B90017F5C}"/>
                  </a:ext>
                </a:extLst>
              </p:cNvPr>
              <p:cNvSpPr/>
              <p:nvPr/>
            </p:nvSpPr>
            <p:spPr>
              <a:xfrm>
                <a:off x="4270968" y="2092342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9">
                  <a:alphaModFix/>
                </a:blip>
                <a:stretch>
                  <a:fillRect l="-13997" r="-13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1;p16">
                <a:extLst>
                  <a:ext uri="{FF2B5EF4-FFF2-40B4-BE49-F238E27FC236}">
                    <a16:creationId xmlns:a16="http://schemas.microsoft.com/office/drawing/2014/main" id="{58054BC3-8B07-4FF7-BBBA-04BA5940C801}"/>
                  </a:ext>
                </a:extLst>
              </p:cNvPr>
              <p:cNvSpPr/>
              <p:nvPr/>
            </p:nvSpPr>
            <p:spPr>
              <a:xfrm>
                <a:off x="5036400" y="2422798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2;p16">
                <a:extLst>
                  <a:ext uri="{FF2B5EF4-FFF2-40B4-BE49-F238E27FC236}">
                    <a16:creationId xmlns:a16="http://schemas.microsoft.com/office/drawing/2014/main" id="{655FF5AC-4FE7-4691-A8B6-B03B709ABCCB}"/>
                  </a:ext>
                </a:extLst>
              </p:cNvPr>
              <p:cNvSpPr/>
              <p:nvPr/>
            </p:nvSpPr>
            <p:spPr>
              <a:xfrm>
                <a:off x="5028297" y="16262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3;p16">
                <a:extLst>
                  <a:ext uri="{FF2B5EF4-FFF2-40B4-BE49-F238E27FC236}">
                    <a16:creationId xmlns:a16="http://schemas.microsoft.com/office/drawing/2014/main" id="{0E6111ED-3BAD-4288-AB9A-FF3D531023F0}"/>
                  </a:ext>
                </a:extLst>
              </p:cNvPr>
              <p:cNvSpPr txBox="1"/>
              <p:nvPr/>
            </p:nvSpPr>
            <p:spPr>
              <a:xfrm>
                <a:off x="5164075" y="132824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5225" rIns="0" bIns="152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21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Grote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nl-NL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Ondernemingen</a:t>
                </a: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4;p16">
                <a:extLst>
                  <a:ext uri="{FF2B5EF4-FFF2-40B4-BE49-F238E27FC236}">
                    <a16:creationId xmlns:a16="http://schemas.microsoft.com/office/drawing/2014/main" id="{E851E32A-7B57-4D34-B713-BC93BB2AC4F7}"/>
                  </a:ext>
                </a:extLst>
              </p:cNvPr>
              <p:cNvSpPr/>
              <p:nvPr/>
            </p:nvSpPr>
            <p:spPr>
              <a:xfrm>
                <a:off x="5634917" y="677824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5;p16">
                <a:extLst>
                  <a:ext uri="{FF2B5EF4-FFF2-40B4-BE49-F238E27FC236}">
                    <a16:creationId xmlns:a16="http://schemas.microsoft.com/office/drawing/2014/main" id="{15A074E8-8C5E-47B2-B1A9-8277AD948C80}"/>
                  </a:ext>
                </a:extLst>
              </p:cNvPr>
              <p:cNvSpPr/>
              <p:nvPr/>
            </p:nvSpPr>
            <p:spPr>
              <a:xfrm>
                <a:off x="5028297" y="846954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10">
                  <a:alphaModFix/>
                </a:blip>
                <a:stretch>
                  <a:fillRect l="-25997" r="-25998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6;p16">
                <a:extLst>
                  <a:ext uri="{FF2B5EF4-FFF2-40B4-BE49-F238E27FC236}">
                    <a16:creationId xmlns:a16="http://schemas.microsoft.com/office/drawing/2014/main" id="{FE938952-C670-48A8-B316-ACB2C192AEA8}"/>
                  </a:ext>
                </a:extLst>
              </p:cNvPr>
              <p:cNvSpPr/>
              <p:nvPr/>
            </p:nvSpPr>
            <p:spPr>
              <a:xfrm>
                <a:off x="5634917" y="851508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97;p16">
                <a:extLst>
                  <a:ext uri="{FF2B5EF4-FFF2-40B4-BE49-F238E27FC236}">
                    <a16:creationId xmlns:a16="http://schemas.microsoft.com/office/drawing/2014/main" id="{40E603A9-E001-4A7B-A15C-5DE7AF5917BE}"/>
                  </a:ext>
                </a:extLst>
              </p:cNvPr>
              <p:cNvSpPr/>
              <p:nvPr/>
            </p:nvSpPr>
            <p:spPr>
              <a:xfrm>
                <a:off x="2762792" y="2087789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0BEBB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98;p16">
                <a:extLst>
                  <a:ext uri="{FF2B5EF4-FFF2-40B4-BE49-F238E27FC236}">
                    <a16:creationId xmlns:a16="http://schemas.microsoft.com/office/drawing/2014/main" id="{26C06707-2048-4F1C-9119-28CC66A4B985}"/>
                  </a:ext>
                </a:extLst>
              </p:cNvPr>
              <p:cNvSpPr txBox="1"/>
              <p:nvPr/>
            </p:nvSpPr>
            <p:spPr>
              <a:xfrm>
                <a:off x="2898570" y="2204351"/>
                <a:ext cx="605152" cy="519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3950" rIns="0" bIns="1395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20 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Kennis / sector-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organisatie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99;p16">
                <a:extLst>
                  <a:ext uri="{FF2B5EF4-FFF2-40B4-BE49-F238E27FC236}">
                    <a16:creationId xmlns:a16="http://schemas.microsoft.com/office/drawing/2014/main" id="{5C3B175C-13E0-47C5-BFE8-E179CA010208}"/>
                  </a:ext>
                </a:extLst>
              </p:cNvPr>
              <p:cNvSpPr/>
              <p:nvPr/>
            </p:nvSpPr>
            <p:spPr>
              <a:xfrm>
                <a:off x="2936189" y="2747074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0;p16">
                <a:extLst>
                  <a:ext uri="{FF2B5EF4-FFF2-40B4-BE49-F238E27FC236}">
                    <a16:creationId xmlns:a16="http://schemas.microsoft.com/office/drawing/2014/main" id="{48C05213-5F0D-4D2C-A54E-C7F37F95CF2B}"/>
                  </a:ext>
                </a:extLst>
              </p:cNvPr>
              <p:cNvSpPr/>
              <p:nvPr/>
            </p:nvSpPr>
            <p:spPr>
              <a:xfrm>
                <a:off x="2008164" y="2499883"/>
                <a:ext cx="876708" cy="752631"/>
              </a:xfrm>
              <a:prstGeom prst="hexagon">
                <a:avLst>
                  <a:gd name="adj" fmla="val 25000"/>
                  <a:gd name="vf" fmla="val 115470"/>
                </a:avLst>
              </a:prstGeom>
              <a:blipFill rotWithShape="1">
                <a:blip r:embed="rId11">
                  <a:alphaModFix/>
                </a:blip>
                <a:stretch>
                  <a:fillRect l="-13997" r="-13999"/>
                </a:stretch>
              </a:blip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1;p16">
                <a:extLst>
                  <a:ext uri="{FF2B5EF4-FFF2-40B4-BE49-F238E27FC236}">
                    <a16:creationId xmlns:a16="http://schemas.microsoft.com/office/drawing/2014/main" id="{F9A5594C-B9F8-4594-962A-951B30D44775}"/>
                  </a:ext>
                </a:extLst>
              </p:cNvPr>
              <p:cNvSpPr/>
              <p:nvPr/>
            </p:nvSpPr>
            <p:spPr>
              <a:xfrm>
                <a:off x="2773595" y="2830013"/>
                <a:ext cx="102093" cy="8814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5400" cap="flat" cmpd="sng">
                <a:solidFill>
                  <a:srgbClr val="30BEB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" name="Google Shape;87;p16">
              <a:extLst>
                <a:ext uri="{FF2B5EF4-FFF2-40B4-BE49-F238E27FC236}">
                  <a16:creationId xmlns:a16="http://schemas.microsoft.com/office/drawing/2014/main" id="{17F8845B-D115-4BF7-A8C8-A111DEF29E2F}"/>
                </a:ext>
              </a:extLst>
            </p:cNvPr>
            <p:cNvSpPr/>
            <p:nvPr/>
          </p:nvSpPr>
          <p:spPr>
            <a:xfrm>
              <a:off x="3925368" y="4282886"/>
              <a:ext cx="876708" cy="75263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0BEBB"/>
            </a:solidFill>
            <a:ln w="25400" cap="flat" cmpd="sng">
              <a:solidFill>
                <a:srgbClr val="30BE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47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start-ups</a:t>
              </a:r>
              <a:endParaRPr kumimoji="0" lang="nl-B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84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67C39CCA-3E26-4A62-AC4C-588CB44651C3}"/>
              </a:ext>
            </a:extLst>
          </p:cNvPr>
          <p:cNvSpPr txBox="1">
            <a:spLocks/>
          </p:cNvSpPr>
          <p:nvPr/>
        </p:nvSpPr>
        <p:spPr>
          <a:xfrm>
            <a:off x="433061" y="182823"/>
            <a:ext cx="4050983" cy="68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331A7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</a:t>
            </a: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srgbClr val="331A7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C0A60FE-0BED-4428-90A7-15605DC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28" y="774714"/>
            <a:ext cx="8414543" cy="341760"/>
          </a:xfrm>
        </p:spPr>
        <p:txBody>
          <a:bodyPr>
            <a:normAutofit/>
          </a:bodyPr>
          <a:lstStyle/>
          <a:p>
            <a:r>
              <a:rPr lang="nl-NL" b="0" dirty="0">
                <a:solidFill>
                  <a:schemeClr val="dk1"/>
                </a:solidFill>
              </a:rPr>
              <a:t>Toenemend concurrentievermogen en veerkracht van bedrijven en regio’s</a:t>
            </a:r>
            <a:endParaRPr lang="nl-BE" b="0" dirty="0">
              <a:solidFill>
                <a:schemeClr val="dk1"/>
              </a:solidFill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7DA8C0A0-043B-4B17-BBA3-47F84ADD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28" y="1166853"/>
            <a:ext cx="4814491" cy="3490871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nl-NL" sz="1200" b="1" dirty="0"/>
              <a:t>Strategisch</a:t>
            </a:r>
          </a:p>
          <a:p>
            <a:r>
              <a:rPr lang="nl-NL" sz="1200" dirty="0"/>
              <a:t>Bevorderen van concurrentiekracht en economische groei</a:t>
            </a:r>
          </a:p>
          <a:p>
            <a:r>
              <a:rPr lang="nl-NL" sz="1200" dirty="0"/>
              <a:t>Katalysator in het innovatie ecosysteem, op de raakvlakken van de </a:t>
            </a:r>
            <a:r>
              <a:rPr lang="nl-NL" sz="1200" dirty="0" err="1"/>
              <a:t>quadruple</a:t>
            </a:r>
            <a:r>
              <a:rPr lang="nl-NL" sz="1200" dirty="0"/>
              <a:t> helix</a:t>
            </a:r>
          </a:p>
          <a:p>
            <a:r>
              <a:rPr lang="nl-NL" sz="1200" dirty="0"/>
              <a:t>Maatschappelijk belang dienen</a:t>
            </a:r>
            <a:endParaRPr lang="nl-NL" sz="1200" b="1" dirty="0"/>
          </a:p>
          <a:p>
            <a:pPr marL="102870" indent="0">
              <a:buNone/>
            </a:pPr>
            <a:r>
              <a:rPr lang="nl-NL" sz="1200" b="1" dirty="0"/>
              <a:t>Operationeel</a:t>
            </a:r>
          </a:p>
          <a:p>
            <a:r>
              <a:rPr lang="nl-NL" sz="1200" dirty="0"/>
              <a:t>Forum voor discussie over specifieke uitdagingen van bedrijven </a:t>
            </a:r>
          </a:p>
          <a:p>
            <a:r>
              <a:rPr lang="nl-NL" sz="1200" dirty="0"/>
              <a:t>Verbinden van diverse belanghebbenden, bedrijven, sectoren, clusters</a:t>
            </a:r>
          </a:p>
          <a:p>
            <a:pPr marL="102870" indent="0">
              <a:buNone/>
            </a:pPr>
            <a:r>
              <a:rPr lang="nl-NL" sz="1200" b="1" dirty="0"/>
              <a:t>Facilitator</a:t>
            </a:r>
          </a:p>
          <a:p>
            <a:r>
              <a:rPr lang="nl-NL" sz="1200" dirty="0"/>
              <a:t>Bevorderen van kennisontwikkeling, kennisdeling en kennisborging</a:t>
            </a:r>
            <a:endParaRPr lang="nl-BE" sz="1200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AD6D474-DD6A-493C-8227-EEE8D94365EA}"/>
              </a:ext>
            </a:extLst>
          </p:cNvPr>
          <p:cNvGraphicFramePr/>
          <p:nvPr/>
        </p:nvGraphicFramePr>
        <p:xfrm>
          <a:off x="4571999" y="1166853"/>
          <a:ext cx="4086226" cy="298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54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282156" y="1796291"/>
            <a:ext cx="7233022" cy="3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sz="1400" b="0" dirty="0" err="1"/>
              <a:t>Innovatie</a:t>
            </a:r>
            <a:r>
              <a:rPr lang="en-US" sz="1400" b="0" dirty="0"/>
              <a:t> </a:t>
            </a:r>
            <a:r>
              <a:rPr lang="en-US" sz="1400" b="0" dirty="0" err="1"/>
              <a:t>wordt</a:t>
            </a:r>
            <a:r>
              <a:rPr lang="en-US" sz="1400" b="0" dirty="0"/>
              <a:t> </a:t>
            </a:r>
            <a:r>
              <a:rPr lang="en-US" sz="1400" b="0" dirty="0" err="1"/>
              <a:t>een</a:t>
            </a:r>
            <a:r>
              <a:rPr lang="en-US" sz="1400" b="0" dirty="0"/>
              <a:t> </a:t>
            </a:r>
            <a:r>
              <a:rPr lang="en-US" sz="1400" b="0" dirty="0" err="1"/>
              <a:t>succesverhaal</a:t>
            </a:r>
            <a:r>
              <a:rPr lang="nl-NL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nl-NL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| ROADMAPS | CO-CREATION</a:t>
            </a:r>
            <a:b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dirty="0"/>
          </a:p>
        </p:txBody>
      </p:sp>
      <p:sp>
        <p:nvSpPr>
          <p:cNvPr id="71" name="Google Shape;71;p13"/>
          <p:cNvSpPr txBox="1"/>
          <p:nvPr/>
        </p:nvSpPr>
        <p:spPr>
          <a:xfrm>
            <a:off x="370288" y="1320655"/>
            <a:ext cx="4346492" cy="4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331A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Inspireren – Verbinden - Versnellen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209;p27">
            <a:extLst>
              <a:ext uri="{FF2B5EF4-FFF2-40B4-BE49-F238E27FC236}">
                <a16:creationId xmlns:a16="http://schemas.microsoft.com/office/drawing/2014/main" id="{BB95BC8C-26D5-4923-B4E9-96C1CB4E9E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288" y="2270760"/>
            <a:ext cx="6119076" cy="248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282156" y="1796291"/>
            <a:ext cx="7233022" cy="3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sz="1400" b="0" dirty="0" err="1"/>
              <a:t>Innovatie</a:t>
            </a:r>
            <a:r>
              <a:rPr lang="en-US" sz="1400" b="0" dirty="0"/>
              <a:t> </a:t>
            </a:r>
            <a:r>
              <a:rPr lang="en-US" sz="1400" b="0" dirty="0" err="1"/>
              <a:t>wordt</a:t>
            </a:r>
            <a:r>
              <a:rPr lang="en-US" sz="1400" b="0" dirty="0"/>
              <a:t> </a:t>
            </a:r>
            <a:r>
              <a:rPr lang="en-US" sz="1400" b="0" dirty="0" err="1"/>
              <a:t>een</a:t>
            </a:r>
            <a:r>
              <a:rPr lang="en-US" sz="1400" b="0" dirty="0"/>
              <a:t> </a:t>
            </a:r>
            <a:r>
              <a:rPr lang="en-US" sz="1400" b="0" dirty="0" err="1"/>
              <a:t>succesverhaal</a:t>
            </a:r>
            <a:r>
              <a:rPr lang="nl-NL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nl-NL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| ROADMAPS | CO-CREATION</a:t>
            </a:r>
            <a:br>
              <a:rPr lang="nl-N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dirty="0"/>
          </a:p>
        </p:txBody>
      </p:sp>
      <p:sp>
        <p:nvSpPr>
          <p:cNvPr id="71" name="Google Shape;71;p13"/>
          <p:cNvSpPr txBox="1"/>
          <p:nvPr/>
        </p:nvSpPr>
        <p:spPr>
          <a:xfrm>
            <a:off x="370288" y="1320655"/>
            <a:ext cx="4346492" cy="4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331A7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Inspireren – Verbinden - Versnellen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209;p27">
            <a:extLst>
              <a:ext uri="{FF2B5EF4-FFF2-40B4-BE49-F238E27FC236}">
                <a16:creationId xmlns:a16="http://schemas.microsoft.com/office/drawing/2014/main" id="{BB95BC8C-26D5-4923-B4E9-96C1CB4E9E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288" y="2270760"/>
            <a:ext cx="6119076" cy="2487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86CA8AD-452D-7A1D-104C-D04D2DB77BCF}"/>
              </a:ext>
            </a:extLst>
          </p:cNvPr>
          <p:cNvSpPr txBox="1"/>
          <p:nvPr/>
        </p:nvSpPr>
        <p:spPr>
          <a:xfrm>
            <a:off x="3459481" y="3889976"/>
            <a:ext cx="16535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0B050"/>
                </a:solidFill>
              </a:rPr>
              <a:t>Collectieve Energieoplossingen en Flexibiliteit</a:t>
            </a:r>
          </a:p>
          <a:p>
            <a:endParaRPr lang="nl-B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B3279-BBC3-4390-1475-C44C050C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13" y="180680"/>
            <a:ext cx="7886700" cy="688623"/>
          </a:xfrm>
        </p:spPr>
        <p:txBody>
          <a:bodyPr/>
          <a:lstStyle/>
          <a:p>
            <a:r>
              <a:rPr lang="nl-NL" dirty="0"/>
              <a:t>MEMORANDUM 2024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A990DA-DD78-CCF8-5597-CE99172D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614686"/>
            <a:ext cx="2641600" cy="35978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B60FB85-F667-CF67-8AEE-157A7878ACF7}"/>
              </a:ext>
            </a:extLst>
          </p:cNvPr>
          <p:cNvSpPr txBox="1"/>
          <p:nvPr/>
        </p:nvSpPr>
        <p:spPr>
          <a:xfrm>
            <a:off x="4024859" y="905361"/>
            <a:ext cx="4939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800" b="0" i="0" u="none" strike="noStrike" baseline="0" dirty="0">
                <a:solidFill>
                  <a:srgbClr val="00B050"/>
                </a:solidFill>
                <a:latin typeface="DINPro"/>
              </a:rPr>
              <a:t>De algemene logica: </a:t>
            </a:r>
          </a:p>
          <a:p>
            <a:pPr algn="l"/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• eerst inzetten op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energie-efficiëntie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 en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circulariteit</a:t>
            </a:r>
            <a:endParaRPr lang="nl-NL" sz="1800" b="0" i="0" u="none" strike="noStrike" baseline="0" dirty="0">
              <a:solidFill>
                <a:srgbClr val="332173"/>
              </a:solidFill>
              <a:latin typeface="DINPro"/>
            </a:endParaRPr>
          </a:p>
          <a:p>
            <a:pPr algn="l"/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• doorgedreven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elektrificatie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 op basis van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hernieuwbare </a:t>
            </a:r>
            <a:r>
              <a:rPr lang="nl-BE" sz="1800" b="1" i="0" u="none" strike="noStrike" baseline="0" dirty="0">
                <a:solidFill>
                  <a:srgbClr val="332173"/>
                </a:solidFill>
                <a:latin typeface="DINPro"/>
              </a:rPr>
              <a:t>energiebronnen</a:t>
            </a:r>
            <a:endParaRPr lang="nl-BE" sz="1800" b="0" i="0" u="none" strike="noStrike" baseline="0" dirty="0">
              <a:solidFill>
                <a:srgbClr val="332173"/>
              </a:solidFill>
              <a:latin typeface="DINPro"/>
            </a:endParaRPr>
          </a:p>
          <a:p>
            <a:pPr algn="l"/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• in moeilijk te elektrificeren of koolstofvrij te maken sectoren </a:t>
            </a:r>
            <a:r>
              <a:rPr lang="nl-NL" sz="1800" b="1" i="0" u="none" strike="noStrike" baseline="0" dirty="0">
                <a:solidFill>
                  <a:srgbClr val="332173"/>
                </a:solidFill>
                <a:latin typeface="DINPro"/>
              </a:rPr>
              <a:t>hernieuwbare en koolstofarme brandstoffen</a:t>
            </a:r>
            <a:r>
              <a:rPr lang="nl-NL" sz="1800" b="0" i="0" u="none" strike="noStrike" baseline="0" dirty="0">
                <a:solidFill>
                  <a:srgbClr val="332173"/>
                </a:solidFill>
                <a:latin typeface="DINPro"/>
              </a:rPr>
              <a:t>, waaronder </a:t>
            </a:r>
            <a:r>
              <a:rPr lang="nl-BE" sz="1800" b="1" i="0" u="none" strike="noStrike" baseline="0" dirty="0">
                <a:solidFill>
                  <a:srgbClr val="332173"/>
                </a:solidFill>
                <a:latin typeface="DINPro"/>
              </a:rPr>
              <a:t>waterstof</a:t>
            </a:r>
            <a:r>
              <a:rPr lang="nl-BE" sz="1800" b="0" i="0" u="none" strike="noStrike" baseline="0" dirty="0">
                <a:solidFill>
                  <a:srgbClr val="332173"/>
                </a:solidFill>
                <a:latin typeface="DINPro"/>
              </a:rPr>
              <a:t>, stimuleren.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290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E7A12-E528-A5B5-E82C-24FEB6EA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4" y="137136"/>
            <a:ext cx="7886700" cy="688623"/>
          </a:xfrm>
        </p:spPr>
        <p:txBody>
          <a:bodyPr>
            <a:normAutofit/>
          </a:bodyPr>
          <a:lstStyle/>
          <a:p>
            <a:r>
              <a:rPr lang="nl-NL" sz="2000" b="1" i="0" u="none" strike="noStrike" baseline="0" dirty="0">
                <a:solidFill>
                  <a:srgbClr val="25A23F"/>
                </a:solidFill>
                <a:latin typeface="DINPro-CondBold"/>
              </a:rPr>
              <a:t>Kenmerken van het nieuwe energiesysteem</a:t>
            </a:r>
            <a:endParaRPr lang="nl-BE" sz="2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EBED65-E478-28E1-BECF-F14C70AB5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9" y="1074058"/>
            <a:ext cx="8599714" cy="3178629"/>
          </a:xfrm>
        </p:spPr>
        <p:txBody>
          <a:bodyPr>
            <a:normAutofit/>
          </a:bodyPr>
          <a:lstStyle/>
          <a:p>
            <a:r>
              <a:rPr lang="nl-NL" sz="1800" b="1" i="0" u="none" strike="noStrike" baseline="0" dirty="0">
                <a:solidFill>
                  <a:srgbClr val="002060"/>
                </a:solidFill>
                <a:latin typeface="DINPro-CondMedium"/>
              </a:rPr>
              <a:t>Elektrificatie gekoppeld aan hernieuwbare energie</a:t>
            </a:r>
          </a:p>
          <a:p>
            <a:r>
              <a:rPr lang="nl-BE" sz="1800" b="1" i="0" u="none" strike="noStrike" baseline="0" dirty="0">
                <a:solidFill>
                  <a:srgbClr val="002060"/>
                </a:solidFill>
                <a:latin typeface="DINPro-CondMedium"/>
              </a:rPr>
              <a:t>Flexibiliteit: impliciet en expliciet</a:t>
            </a:r>
          </a:p>
          <a:p>
            <a:r>
              <a:rPr lang="nl-NL" sz="1800" b="1" i="0" u="none" strike="noStrike" baseline="0" dirty="0">
                <a:solidFill>
                  <a:srgbClr val="002060"/>
                </a:solidFill>
                <a:latin typeface="DINPro-CondMedium"/>
              </a:rPr>
              <a:t>Decentralisatie en de rol van de eindgebruiker</a:t>
            </a:r>
          </a:p>
          <a:p>
            <a:r>
              <a:rPr lang="nl-BE" sz="1800" b="1" i="0" u="none" strike="noStrike" baseline="0" dirty="0">
                <a:solidFill>
                  <a:srgbClr val="002060"/>
                </a:solidFill>
                <a:latin typeface="DINPro-CondMedium"/>
              </a:rPr>
              <a:t>Systeemintegratie: cross-vector, cross-sector, cross-border</a:t>
            </a:r>
            <a:br>
              <a:rPr lang="nl-BE" sz="1800" b="0" i="0" u="none" strike="noStrike" baseline="0" dirty="0">
                <a:solidFill>
                  <a:srgbClr val="25A23F"/>
                </a:solidFill>
                <a:latin typeface="DINPro-CondMedium"/>
              </a:rPr>
            </a:br>
            <a:br>
              <a:rPr lang="nl-BE" sz="1800" b="0" i="0" u="none" strike="noStrike" baseline="0" dirty="0">
                <a:solidFill>
                  <a:srgbClr val="25A23F"/>
                </a:solidFill>
                <a:latin typeface="DINPro-CondMedium"/>
              </a:rPr>
            </a:br>
            <a:endParaRPr lang="nl-BE" sz="1800" b="0" i="0" u="none" strike="noStrike" baseline="0" dirty="0">
              <a:solidFill>
                <a:srgbClr val="25A23F"/>
              </a:solidFill>
              <a:latin typeface="DINPro-CondMedium"/>
            </a:endParaRPr>
          </a:p>
          <a:p>
            <a:pPr marL="102870" indent="0">
              <a:buNone/>
            </a:pPr>
            <a:r>
              <a:rPr lang="nl-BE" sz="1800" dirty="0">
                <a:solidFill>
                  <a:srgbClr val="25A23F"/>
                </a:solidFill>
                <a:latin typeface="DINPro-CondMedium"/>
              </a:rPr>
              <a:t>  </a:t>
            </a:r>
            <a:r>
              <a:rPr lang="nl-BE" sz="1800" b="1" dirty="0">
                <a:solidFill>
                  <a:srgbClr val="0070C0"/>
                </a:solidFill>
                <a:latin typeface="DINPro-CondMedium"/>
              </a:rPr>
              <a:t>-&gt; </a:t>
            </a:r>
            <a:r>
              <a:rPr lang="nl-BE" sz="1800" b="1" i="1" u="none" strike="noStrike" baseline="0" dirty="0">
                <a:solidFill>
                  <a:srgbClr val="0070C0"/>
                </a:solidFill>
                <a:latin typeface="DINPro-CondMediumItalic"/>
              </a:rPr>
              <a:t>Complexiteit beheersbaar maken door systeemintegratie </a:t>
            </a:r>
            <a:r>
              <a:rPr lang="nl-NL" sz="1800" b="1" i="1" u="none" strike="noStrike" baseline="0" dirty="0">
                <a:solidFill>
                  <a:srgbClr val="0070C0"/>
                </a:solidFill>
                <a:latin typeface="DINPro-CondMediumItalic"/>
              </a:rPr>
              <a:t>is dé uitdaging voor de   </a:t>
            </a:r>
            <a:r>
              <a:rPr lang="nl-BE" sz="1800" b="1" i="1" u="none" strike="noStrike" baseline="0" dirty="0">
                <a:solidFill>
                  <a:srgbClr val="0070C0"/>
                </a:solidFill>
                <a:latin typeface="DINPro-CondMediumItalic"/>
              </a:rPr>
              <a:t>energietransitie.</a:t>
            </a:r>
            <a:endParaRPr lang="nl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2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C5316-28EB-11CA-DC0D-8AC54103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concrete voorstellen voor de versnelling van de energietransitie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AA3934-96AC-9C6E-DD85-A58EF0BE9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30127"/>
            <a:ext cx="8159750" cy="2864503"/>
          </a:xfrm>
        </p:spPr>
        <p:txBody>
          <a:bodyPr>
            <a:normAutofit fontScale="92500" lnSpcReduction="10000"/>
          </a:bodyPr>
          <a:lstStyle/>
          <a:p>
            <a:pPr marL="102870" indent="0">
              <a:buNone/>
            </a:pPr>
            <a:r>
              <a:rPr lang="nl-NL" sz="2000" dirty="0">
                <a:solidFill>
                  <a:schemeClr val="accent3"/>
                </a:solidFill>
              </a:rPr>
              <a:t>1.SYSTEEMINTEGRATIE</a:t>
            </a:r>
            <a:br>
              <a:rPr lang="nl-NL" sz="2000" dirty="0">
                <a:solidFill>
                  <a:schemeClr val="accent3"/>
                </a:solidFill>
              </a:rPr>
            </a:br>
            <a:r>
              <a:rPr lang="nl-NL" sz="2000" dirty="0">
                <a:solidFill>
                  <a:schemeClr val="accent3"/>
                </a:solidFill>
              </a:rPr>
              <a:t>    Holistisch Energie Transitie Atrium – HET Atrium</a:t>
            </a:r>
            <a:br>
              <a:rPr lang="nl-NL" sz="2000" dirty="0">
                <a:solidFill>
                  <a:schemeClr val="accent3"/>
                </a:solidFill>
              </a:rPr>
            </a:br>
            <a:endParaRPr lang="nl-NL" sz="2000" dirty="0">
              <a:solidFill>
                <a:schemeClr val="accent3"/>
              </a:solidFill>
            </a:endParaRPr>
          </a:p>
          <a:p>
            <a:pPr marL="102870" indent="0">
              <a:buNone/>
            </a:pP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2.RENOVATIE</a:t>
            </a:r>
            <a:br>
              <a:rPr lang="nl-N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   Naar een grootschalige doorbraak van integrale renovatieaanpak</a:t>
            </a:r>
            <a:br>
              <a:rPr lang="nl-NL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102870" indent="0">
              <a:buNone/>
            </a:pP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3.ENERGIEGEMEENSCHAPPEN EN ENERGIEPOSITIEVE WIJKEN</a:t>
            </a:r>
          </a:p>
          <a:p>
            <a:pPr marL="102870" indent="0">
              <a:buNone/>
            </a:pP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  Maximale inclusiviteit met collectieve en systeemoplossingen in wijken </a:t>
            </a:r>
            <a:br>
              <a:rPr lang="nl-NL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  en energiegemeenschappen</a:t>
            </a:r>
            <a:endParaRPr lang="nl-B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2970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LIDE">
  <a:themeElements>
    <a:clrScheme name="Aangepast 1">
      <a:dk1>
        <a:srgbClr val="331A78"/>
      </a:dk1>
      <a:lt1>
        <a:srgbClr val="FFFFFF"/>
      </a:lt1>
      <a:dk2>
        <a:srgbClr val="292929"/>
      </a:dk2>
      <a:lt2>
        <a:srgbClr val="DBCEE6"/>
      </a:lt2>
      <a:accent1>
        <a:srgbClr val="33BEBB"/>
      </a:accent1>
      <a:accent2>
        <a:srgbClr val="C65296"/>
      </a:accent2>
      <a:accent3>
        <a:srgbClr val="F49400"/>
      </a:accent3>
      <a:accent4>
        <a:srgbClr val="0DB04C"/>
      </a:accent4>
      <a:accent5>
        <a:srgbClr val="DBCEE6"/>
      </a:accent5>
      <a:accent6>
        <a:srgbClr val="DF2027"/>
      </a:accent6>
      <a:hlink>
        <a:srgbClr val="DBCEE6"/>
      </a:hlink>
      <a:folHlink>
        <a:srgbClr val="E3FD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ofdstukpagina">
  <a:themeElements>
    <a:clrScheme name="Aangepast 1">
      <a:dk1>
        <a:srgbClr val="331A78"/>
      </a:dk1>
      <a:lt1>
        <a:srgbClr val="FFFFFF"/>
      </a:lt1>
      <a:dk2>
        <a:srgbClr val="292929"/>
      </a:dk2>
      <a:lt2>
        <a:srgbClr val="DBCEE6"/>
      </a:lt2>
      <a:accent1>
        <a:srgbClr val="33BEBB"/>
      </a:accent1>
      <a:accent2>
        <a:srgbClr val="C65296"/>
      </a:accent2>
      <a:accent3>
        <a:srgbClr val="F49400"/>
      </a:accent3>
      <a:accent4>
        <a:srgbClr val="0DB04C"/>
      </a:accent4>
      <a:accent5>
        <a:srgbClr val="DBCEE6"/>
      </a:accent5>
      <a:accent6>
        <a:srgbClr val="DF2027"/>
      </a:accent6>
      <a:hlink>
        <a:srgbClr val="DBCEE6"/>
      </a:hlink>
      <a:folHlink>
        <a:srgbClr val="E3FD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Aangepast 1">
      <a:dk1>
        <a:srgbClr val="331A78"/>
      </a:dk1>
      <a:lt1>
        <a:srgbClr val="FFFFFF"/>
      </a:lt1>
      <a:dk2>
        <a:srgbClr val="292929"/>
      </a:dk2>
      <a:lt2>
        <a:srgbClr val="DBCEE6"/>
      </a:lt2>
      <a:accent1>
        <a:srgbClr val="33BEBB"/>
      </a:accent1>
      <a:accent2>
        <a:srgbClr val="C65296"/>
      </a:accent2>
      <a:accent3>
        <a:srgbClr val="F49400"/>
      </a:accent3>
      <a:accent4>
        <a:srgbClr val="0DB04C"/>
      </a:accent4>
      <a:accent5>
        <a:srgbClr val="DBCEE6"/>
      </a:accent5>
      <a:accent6>
        <a:srgbClr val="DF2027"/>
      </a:accent6>
      <a:hlink>
        <a:srgbClr val="DBCEE6"/>
      </a:hlink>
      <a:folHlink>
        <a:srgbClr val="E3FD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oudstafel">
  <a:themeElements>
    <a:clrScheme name="Aangepast 1">
      <a:dk1>
        <a:srgbClr val="331A78"/>
      </a:dk1>
      <a:lt1>
        <a:srgbClr val="FFFFFF"/>
      </a:lt1>
      <a:dk2>
        <a:srgbClr val="292929"/>
      </a:dk2>
      <a:lt2>
        <a:srgbClr val="DBCEE6"/>
      </a:lt2>
      <a:accent1>
        <a:srgbClr val="33BEBB"/>
      </a:accent1>
      <a:accent2>
        <a:srgbClr val="C65296"/>
      </a:accent2>
      <a:accent3>
        <a:srgbClr val="F49400"/>
      </a:accent3>
      <a:accent4>
        <a:srgbClr val="0DB04C"/>
      </a:accent4>
      <a:accent5>
        <a:srgbClr val="DBCEE6"/>
      </a:accent5>
      <a:accent6>
        <a:srgbClr val="DF2027"/>
      </a:accent6>
      <a:hlink>
        <a:srgbClr val="DBCEE6"/>
      </a:hlink>
      <a:folHlink>
        <a:srgbClr val="E3FD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Diavoorstelling (16:9)</PresentationFormat>
  <Paragraphs>173</Paragraphs>
  <Slides>20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20</vt:i4>
      </vt:variant>
    </vt:vector>
  </HeadingPairs>
  <TitlesOfParts>
    <vt:vector size="31" baseType="lpstr">
      <vt:lpstr>Aharoni</vt:lpstr>
      <vt:lpstr>Arial</vt:lpstr>
      <vt:lpstr>Calibri</vt:lpstr>
      <vt:lpstr>DINPro</vt:lpstr>
      <vt:lpstr>DINPro-CondBold</vt:lpstr>
      <vt:lpstr>DINPro-CondMedium</vt:lpstr>
      <vt:lpstr>DINPro-CondMediumItalic</vt:lpstr>
      <vt:lpstr>TITELSLIDE</vt:lpstr>
      <vt:lpstr>Hoofdstukpagina</vt:lpstr>
      <vt:lpstr>Aangepast ontwerp</vt:lpstr>
      <vt:lpstr>Inhoudstafel</vt:lpstr>
      <vt:lpstr> DAG VAN DE ENERGIEGEMEENSCHAP   Energiegemeenschappen: maximale inclusiviteit met collectieve en systeemoplossingen  25/09/2024</vt:lpstr>
      <vt:lpstr>Flux50 faciliteert de ontwikkeling van een slimme energieregio en creëert meerwaarde door de uitdagingen van de energietransitie  om te zetten in opportuniteiten voor Vlaanderen</vt:lpstr>
      <vt:lpstr>Energie ecosysteem integreren </vt:lpstr>
      <vt:lpstr>Toenemend concurrentievermogen en veerkracht van bedrijven en regio’s</vt:lpstr>
      <vt:lpstr>Innovatie wordt een succesverhaal: FOCUS | ROADMAPS | CO-CREATION </vt:lpstr>
      <vt:lpstr>Innovatie wordt een succesverhaal: FOCUS | ROADMAPS | CO-CREATION </vt:lpstr>
      <vt:lpstr>MEMORANDUM 2024</vt:lpstr>
      <vt:lpstr>Kenmerken van het nieuwe energiesysteem</vt:lpstr>
      <vt:lpstr>3 concrete voorstellen voor de versnelling van de energietransitie</vt:lpstr>
      <vt:lpstr>Flux50 Lerend Netwerk 2023-2024 </vt:lpstr>
      <vt:lpstr>Visie</vt:lpstr>
      <vt:lpstr>De aanpak moet volgende aspecten integreren:</vt:lpstr>
      <vt:lpstr>Collectief</vt:lpstr>
      <vt:lpstr>De aanpak moet volgende aspecten integreren:</vt:lpstr>
      <vt:lpstr>Voorstel van aanpak</vt:lpstr>
      <vt:lpstr>Verwachte impact</vt:lpstr>
      <vt:lpstr>PowerPoint-presentatie</vt:lpstr>
      <vt:lpstr>Infrastructuur: fabrikanten - Installateurs - ICT – consultancy - Platformen</vt:lpstr>
      <vt:lpstr>Databeheer en dataspaces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 Inspireren   Verbinden    Versnellen</dc:title>
  <dc:creator>Maarten Bijnens</dc:creator>
  <cp:lastModifiedBy>Patrick Devos</cp:lastModifiedBy>
  <cp:revision>8</cp:revision>
  <dcterms:created xsi:type="dcterms:W3CDTF">2020-07-21T14:03:11Z</dcterms:created>
  <dcterms:modified xsi:type="dcterms:W3CDTF">2024-09-25T22:53:17Z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0x0101007D2F8BD3E4515C48A2FA3D4F2681E0A8</vt:lpwstr>
  </property>
</Properties>
</file>